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0"/>
  </p:notesMasterIdLst>
  <p:sldIdLst>
    <p:sldId id="446" r:id="rId2"/>
    <p:sldId id="432" r:id="rId3"/>
    <p:sldId id="392" r:id="rId4"/>
    <p:sldId id="467" r:id="rId5"/>
    <p:sldId id="468" r:id="rId6"/>
    <p:sldId id="449" r:id="rId7"/>
    <p:sldId id="447" r:id="rId8"/>
    <p:sldId id="440" r:id="rId9"/>
    <p:sldId id="261" r:id="rId10"/>
    <p:sldId id="389" r:id="rId11"/>
    <p:sldId id="390" r:id="rId12"/>
    <p:sldId id="394" r:id="rId13"/>
    <p:sldId id="424" r:id="rId14"/>
    <p:sldId id="404" r:id="rId15"/>
    <p:sldId id="393" r:id="rId16"/>
    <p:sldId id="397" r:id="rId17"/>
    <p:sldId id="405" r:id="rId18"/>
    <p:sldId id="376" r:id="rId19"/>
    <p:sldId id="395" r:id="rId20"/>
    <p:sldId id="400" r:id="rId21"/>
    <p:sldId id="401" r:id="rId22"/>
    <p:sldId id="402" r:id="rId23"/>
    <p:sldId id="409" r:id="rId24"/>
    <p:sldId id="403" r:id="rId25"/>
    <p:sldId id="410" r:id="rId26"/>
    <p:sldId id="406" r:id="rId27"/>
    <p:sldId id="407" r:id="rId28"/>
    <p:sldId id="408" r:id="rId29"/>
    <p:sldId id="422" r:id="rId30"/>
    <p:sldId id="423" r:id="rId31"/>
    <p:sldId id="411" r:id="rId32"/>
    <p:sldId id="412" r:id="rId33"/>
    <p:sldId id="413" r:id="rId34"/>
    <p:sldId id="414" r:id="rId35"/>
    <p:sldId id="419" r:id="rId36"/>
    <p:sldId id="418" r:id="rId37"/>
    <p:sldId id="415" r:id="rId38"/>
    <p:sldId id="417" r:id="rId39"/>
    <p:sldId id="420" r:id="rId40"/>
    <p:sldId id="416" r:id="rId41"/>
    <p:sldId id="469" r:id="rId42"/>
    <p:sldId id="470" r:id="rId43"/>
    <p:sldId id="471" r:id="rId44"/>
    <p:sldId id="472" r:id="rId45"/>
    <p:sldId id="473" r:id="rId46"/>
    <p:sldId id="474" r:id="rId47"/>
    <p:sldId id="475" r:id="rId48"/>
    <p:sldId id="476" r:id="rId49"/>
    <p:sldId id="477" r:id="rId50"/>
    <p:sldId id="478" r:id="rId51"/>
    <p:sldId id="479" r:id="rId52"/>
    <p:sldId id="480" r:id="rId53"/>
    <p:sldId id="481" r:id="rId54"/>
    <p:sldId id="482" r:id="rId55"/>
    <p:sldId id="483" r:id="rId56"/>
    <p:sldId id="484" r:id="rId57"/>
    <p:sldId id="485" r:id="rId58"/>
    <p:sldId id="270" r:id="rId59"/>
  </p:sldIdLst>
  <p:sldSz cx="9144000" cy="5143500" type="screen16x9"/>
  <p:notesSz cx="6858000" cy="9144000"/>
  <p:embeddedFontLst>
    <p:embeddedFont>
      <p:font typeface="Arial Narrow" panose="020B0606020202030204" pitchFamily="3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Century Gothic" panose="020B050202020202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5" roundtripDataSignature="AMtx7mgDeO90I8HBaw4//EzmFDUXWtYA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72D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varScale="1">
        <p:scale>
          <a:sx n="103" d="100"/>
          <a:sy n="103" d="100"/>
        </p:scale>
        <p:origin x="912" y="7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110"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105"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11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642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2577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2710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74986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353450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a4cd88d6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10a4cd88d6f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extLst>
      <p:ext uri="{BB962C8B-B14F-4D97-AF65-F5344CB8AC3E}">
        <p14:creationId xmlns:p14="http://schemas.microsoft.com/office/powerpoint/2010/main" val="697342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a:xfrm>
            <a:off x="457200" y="4767263"/>
            <a:ext cx="2133600" cy="273844"/>
          </a:xfrm>
          <a:prstGeom prst="rect">
            <a:avLst/>
          </a:prstGeom>
        </p:spPr>
        <p:txBody>
          <a:bodyPr/>
          <a:lstStyle/>
          <a:p>
            <a:fld id="{D4EC5463-B062-47A7-BE31-A8E7E64D8430}" type="datetime1">
              <a:rPr lang="pt-BR" smtClean="0"/>
              <a:pPr/>
              <a:t>14/09/2023</a:t>
            </a:fld>
            <a:endParaRPr lang="pt-BR"/>
          </a:p>
        </p:txBody>
      </p:sp>
      <p:sp>
        <p:nvSpPr>
          <p:cNvPr id="5" name="Espaço Reservado para Rodapé 4"/>
          <p:cNvSpPr>
            <a:spLocks noGrp="1"/>
          </p:cNvSpPr>
          <p:nvPr>
            <p:ph type="ftr" sz="quarter" idx="11"/>
          </p:nvPr>
        </p:nvSpPr>
        <p:spPr>
          <a:xfrm>
            <a:off x="3124200" y="4767263"/>
            <a:ext cx="2895600" cy="273844"/>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B230A318-652C-439F-8D9B-58C2642D6B53}" type="slidenum">
              <a:rPr lang="pt-BR" smtClean="0"/>
              <a:pPr/>
              <a:t>‹nº›</a:t>
            </a:fld>
            <a:endParaRPr lang="pt-BR"/>
          </a:p>
        </p:txBody>
      </p:sp>
    </p:spTree>
    <p:extLst>
      <p:ext uri="{BB962C8B-B14F-4D97-AF65-F5344CB8AC3E}">
        <p14:creationId xmlns:p14="http://schemas.microsoft.com/office/powerpoint/2010/main" val="2245472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2">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0.xml"/><Relationship Id="rId5" Type="http://schemas.openxmlformats.org/officeDocument/2006/relationships/image" Target="../media/image47.gif"/><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jpeg"/><Relationship Id="rId5" Type="http://schemas.openxmlformats.org/officeDocument/2006/relationships/image" Target="../media/image18.png"/><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10.xml"/><Relationship Id="rId4" Type="http://schemas.openxmlformats.org/officeDocument/2006/relationships/image" Target="../media/image79.gif"/></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26.gi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14" name="Retângulo 13">
            <a:extLst>
              <a:ext uri="{FF2B5EF4-FFF2-40B4-BE49-F238E27FC236}">
                <a16:creationId xmlns:a16="http://schemas.microsoft.com/office/drawing/2014/main" id="{F26FE383-15BF-3792-C21D-B644B814F0BE}"/>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Google Shape;58;p2"/>
          <p:cNvSpPr txBox="1"/>
          <p:nvPr/>
        </p:nvSpPr>
        <p:spPr>
          <a:xfrm>
            <a:off x="554127" y="395932"/>
            <a:ext cx="85011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chemeClr val="accent1">
                    <a:lumMod val="75000"/>
                  </a:schemeClr>
                </a:solidFill>
                <a:latin typeface="Century Gothic" pitchFamily="34" charset="0"/>
                <a:ea typeface="Century Gothic"/>
                <a:cs typeface="Century Gothic"/>
                <a:sym typeface="Century Gothic"/>
              </a:rPr>
              <a:t>Redes Generativas</a:t>
            </a:r>
          </a:p>
          <a:p>
            <a:pPr marL="0" marR="0" lvl="0" indent="0" algn="l" rtl="0">
              <a:lnSpc>
                <a:spcPct val="115000"/>
              </a:lnSpc>
              <a:spcBef>
                <a:spcPts val="0"/>
              </a:spcBef>
              <a:spcAft>
                <a:spcPts val="0"/>
              </a:spcAft>
              <a:buClr>
                <a:srgbClr val="000000"/>
              </a:buClr>
              <a:buSzPts val="3200"/>
              <a:buFont typeface="Arial"/>
              <a:buNone/>
            </a:pPr>
            <a:r>
              <a:rPr lang="en-US" sz="4000" b="1" dirty="0">
                <a:solidFill>
                  <a:schemeClr val="accent1">
                    <a:lumMod val="75000"/>
                  </a:schemeClr>
                </a:solidFill>
                <a:latin typeface="Century Gothic" pitchFamily="34" charset="0"/>
                <a:ea typeface="Century Gothic"/>
                <a:cs typeface="Century Gothic"/>
                <a:sym typeface="Century Gothic"/>
              </a:rPr>
              <a:t>Algoritmos de </a:t>
            </a:r>
          </a:p>
          <a:p>
            <a:pPr marL="0" marR="0" lvl="0" indent="0" algn="l" rtl="0">
              <a:lnSpc>
                <a:spcPct val="115000"/>
              </a:lnSpc>
              <a:spcBef>
                <a:spcPts val="0"/>
              </a:spcBef>
              <a:spcAft>
                <a:spcPts val="0"/>
              </a:spcAft>
              <a:buClr>
                <a:srgbClr val="000000"/>
              </a:buClr>
              <a:buSzPts val="3200"/>
              <a:buFont typeface="Arial"/>
              <a:buNone/>
            </a:pPr>
            <a:r>
              <a:rPr lang="en-US" sz="4000" b="1" i="1" dirty="0">
                <a:solidFill>
                  <a:schemeClr val="accent1">
                    <a:lumMod val="75000"/>
                  </a:schemeClr>
                </a:solidFill>
                <a:latin typeface="Century Gothic" pitchFamily="34" charset="0"/>
                <a:ea typeface="Century Gothic"/>
                <a:cs typeface="Century Gothic"/>
                <a:sym typeface="Century Gothic"/>
              </a:rPr>
              <a:t>Deep Learning </a:t>
            </a:r>
          </a:p>
        </p:txBody>
      </p:sp>
      <p:sp>
        <p:nvSpPr>
          <p:cNvPr id="59" name="Google Shape;59;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a:t>
            </a:fld>
            <a:r>
              <a:rPr lang="en-US"/>
              <a:t>]</a:t>
            </a:r>
            <a:endParaRPr/>
          </a:p>
        </p:txBody>
      </p:sp>
      <p:pic>
        <p:nvPicPr>
          <p:cNvPr id="18" name="Picture 6" descr="TensorFlow Logo PNG Vector (SVG) Free Download">
            <a:extLst>
              <a:ext uri="{FF2B5EF4-FFF2-40B4-BE49-F238E27FC236}">
                <a16:creationId xmlns:a16="http://schemas.microsoft.com/office/drawing/2014/main" id="{54567830-385B-C6D6-0454-F9641D27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784" y="4160357"/>
            <a:ext cx="833302" cy="8928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nception v3 - Thambi Chat Bots Platform">
            <a:extLst>
              <a:ext uri="{FF2B5EF4-FFF2-40B4-BE49-F238E27FC236}">
                <a16:creationId xmlns:a16="http://schemas.microsoft.com/office/drawing/2014/main" id="{539FDA08-8AEA-B8C6-6D78-1542F96B7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4279775"/>
            <a:ext cx="828927" cy="828927"/>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a:extLst>
              <a:ext uri="{FF2B5EF4-FFF2-40B4-BE49-F238E27FC236}">
                <a16:creationId xmlns:a16="http://schemas.microsoft.com/office/drawing/2014/main" id="{316198E6-4567-EA83-1EB6-A31B9219D1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2" name="Picture 4" descr="google colab neural network for Sale OFF 60%">
            <a:extLst>
              <a:ext uri="{FF2B5EF4-FFF2-40B4-BE49-F238E27FC236}">
                <a16:creationId xmlns:a16="http://schemas.microsoft.com/office/drawing/2014/main" id="{6AAE8D76-4B9F-9E70-D00E-507C6659B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45" y="4081744"/>
            <a:ext cx="1177095" cy="11770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4C0514E-8362-F866-0EC0-C6A099FB4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4712" y="124069"/>
            <a:ext cx="1195571" cy="46314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7;p2">
            <a:extLst>
              <a:ext uri="{FF2B5EF4-FFF2-40B4-BE49-F238E27FC236}">
                <a16:creationId xmlns:a16="http://schemas.microsoft.com/office/drawing/2014/main" id="{F0EF8708-161F-EAE4-5FD1-FA65A3CCAF27}"/>
              </a:ext>
            </a:extLst>
          </p:cNvPr>
          <p:cNvSpPr txBox="1"/>
          <p:nvPr/>
        </p:nvSpPr>
        <p:spPr>
          <a:xfrm>
            <a:off x="490382" y="2876867"/>
            <a:ext cx="67617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1" dirty="0">
                <a:solidFill>
                  <a:srgbClr val="FFFF00"/>
                </a:solidFill>
                <a:latin typeface="Calibri"/>
                <a:ea typeface="Calibri"/>
                <a:cs typeface="Calibri"/>
                <a:sym typeface="Calibri"/>
              </a:rPr>
              <a:t>Prof. Dr. Diego Renan Bruno</a:t>
            </a:r>
            <a:endParaRPr sz="1600" b="0" i="0" u="none" strike="noStrike" cap="none" dirty="0">
              <a:solidFill>
                <a:srgbClr val="FFFF00"/>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600"/>
              <a:buFont typeface="Arial"/>
              <a:buNone/>
            </a:pPr>
            <a:r>
              <a:rPr lang="en-US" sz="1600" b="0" i="1" u="none" strike="noStrike" cap="none" dirty="0">
                <a:solidFill>
                  <a:schemeClr val="bg1"/>
                </a:solidFill>
                <a:latin typeface="Calibri"/>
                <a:ea typeface="Calibri"/>
                <a:cs typeface="Calibri"/>
                <a:sym typeface="Calibri"/>
              </a:rPr>
              <a:t>Education Tech Lead </a:t>
            </a:r>
            <a:r>
              <a:rPr lang="en-US" sz="1600" b="0" i="1" u="none" strike="noStrike" cap="none" dirty="0" err="1">
                <a:solidFill>
                  <a:schemeClr val="bg1"/>
                </a:solidFill>
                <a:latin typeface="Calibri"/>
                <a:ea typeface="Calibri"/>
                <a:cs typeface="Calibri"/>
                <a:sym typeface="Calibri"/>
              </a:rPr>
              <a:t>na</a:t>
            </a:r>
            <a:r>
              <a:rPr lang="en-US" sz="1600" b="0" i="1" u="none" strike="noStrike" cap="none" dirty="0">
                <a:solidFill>
                  <a:schemeClr val="bg1"/>
                </a:solidFill>
                <a:latin typeface="Calibri"/>
                <a:ea typeface="Calibri"/>
                <a:cs typeface="Calibri"/>
                <a:sym typeface="Calibri"/>
              </a:rPr>
              <a:t> DIO</a:t>
            </a:r>
            <a:br>
              <a:rPr lang="en-US" sz="1600" b="0" i="0" u="none" strike="noStrike" cap="none" dirty="0">
                <a:solidFill>
                  <a:schemeClr val="bg1"/>
                </a:solidFill>
                <a:latin typeface="Calibri"/>
                <a:ea typeface="Calibri"/>
                <a:cs typeface="Calibri"/>
                <a:sym typeface="Calibri"/>
              </a:rPr>
            </a:br>
            <a:r>
              <a:rPr lang="en-US" sz="1600" dirty="0" err="1">
                <a:solidFill>
                  <a:schemeClr val="bg1"/>
                </a:solidFill>
                <a:latin typeface="Calibri"/>
                <a:ea typeface="Calibri"/>
                <a:cs typeface="Calibri"/>
                <a:sym typeface="Calibri"/>
              </a:rPr>
              <a:t>Doutor</a:t>
            </a:r>
            <a:r>
              <a:rPr lang="en-US" sz="1600" dirty="0">
                <a:solidFill>
                  <a:schemeClr val="bg1"/>
                </a:solidFill>
                <a:latin typeface="Calibri"/>
                <a:ea typeface="Calibri"/>
                <a:cs typeface="Calibri"/>
                <a:sym typeface="Calibri"/>
              </a:rPr>
              <a:t> </a:t>
            </a:r>
            <a:r>
              <a:rPr lang="en-US" sz="1600" dirty="0" err="1">
                <a:solidFill>
                  <a:schemeClr val="bg1"/>
                </a:solidFill>
                <a:latin typeface="Calibri"/>
                <a:ea typeface="Calibri"/>
                <a:cs typeface="Calibri"/>
                <a:sym typeface="Calibri"/>
              </a:rPr>
              <a:t>em</a:t>
            </a:r>
            <a:r>
              <a:rPr lang="en-US" sz="1600" dirty="0">
                <a:solidFill>
                  <a:schemeClr val="bg1"/>
                </a:solidFill>
                <a:latin typeface="Calibri"/>
                <a:ea typeface="Calibri"/>
                <a:cs typeface="Calibri"/>
                <a:sym typeface="Calibri"/>
              </a:rPr>
              <a:t> Robótica e </a:t>
            </a:r>
            <a:r>
              <a:rPr lang="en-US" sz="1600" i="1" dirty="0">
                <a:solidFill>
                  <a:schemeClr val="bg1"/>
                </a:solidFill>
                <a:latin typeface="Calibri"/>
                <a:ea typeface="Calibri"/>
                <a:cs typeface="Calibri"/>
                <a:sym typeface="Calibri"/>
              </a:rPr>
              <a:t>Machine Learning </a:t>
            </a:r>
            <a:r>
              <a:rPr lang="en-US" sz="1600" dirty="0" err="1">
                <a:solidFill>
                  <a:schemeClr val="bg1"/>
                </a:solidFill>
                <a:latin typeface="Calibri"/>
                <a:ea typeface="Calibri"/>
                <a:cs typeface="Calibri"/>
                <a:sym typeface="Calibri"/>
              </a:rPr>
              <a:t>pelo</a:t>
            </a:r>
            <a:r>
              <a:rPr lang="en-US" sz="1600" b="0" i="0" u="none" strike="noStrike" cap="none" dirty="0">
                <a:solidFill>
                  <a:schemeClr val="bg1"/>
                </a:solidFill>
                <a:latin typeface="Calibri"/>
                <a:ea typeface="Calibri"/>
                <a:cs typeface="Calibri"/>
                <a:sym typeface="Calibri"/>
              </a:rPr>
              <a:t> ICMC-USP</a:t>
            </a:r>
            <a:endParaRPr sz="1600" b="0" i="0" u="none" strike="noStrike" cap="none" dirty="0">
              <a:solidFill>
                <a:schemeClr val="bg1"/>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600"/>
              <a:buFont typeface="Arial"/>
              <a:buNone/>
            </a:pPr>
            <a:endParaRPr sz="2400" b="1" i="0" u="none" strike="noStrike" cap="none" dirty="0">
              <a:solidFill>
                <a:srgbClr val="040A24"/>
              </a:solidFill>
              <a:latin typeface="Calibri"/>
              <a:ea typeface="Calibri"/>
              <a:cs typeface="Calibri"/>
              <a:sym typeface="Calibri"/>
            </a:endParaRPr>
          </a:p>
        </p:txBody>
      </p:sp>
      <p:pic>
        <p:nvPicPr>
          <p:cNvPr id="1026" name="Picture 2" descr="Python Logo transparent PNG - StickPNG">
            <a:extLst>
              <a:ext uri="{FF2B5EF4-FFF2-40B4-BE49-F238E27FC236}">
                <a16:creationId xmlns:a16="http://schemas.microsoft.com/office/drawing/2014/main" id="{04497C4B-8486-26D3-8F76-5AAF108C5B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3227" y="4201688"/>
            <a:ext cx="833303" cy="8300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xplicando IA: Redes Adversárias Generativas">
            <a:extLst>
              <a:ext uri="{FF2B5EF4-FFF2-40B4-BE49-F238E27FC236}">
                <a16:creationId xmlns:a16="http://schemas.microsoft.com/office/drawing/2014/main" id="{F922C94B-E22A-B21A-8476-70E69DEA96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1992" y="432063"/>
            <a:ext cx="4342064" cy="434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272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10</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81" y="178672"/>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O que são Redes Neurais?</a:t>
            </a:r>
          </a:p>
          <a:p>
            <a:pPr marL="0" marR="0" lvl="0" indent="0" algn="l" rtl="0">
              <a:lnSpc>
                <a:spcPct val="115000"/>
              </a:lnSpc>
              <a:spcBef>
                <a:spcPts val="0"/>
              </a:spcBef>
              <a:spcAft>
                <a:spcPts val="0"/>
              </a:spcAft>
              <a:buClr>
                <a:srgbClr val="000000"/>
              </a:buClr>
              <a:buSzPts val="3200"/>
              <a:buFont typeface="Arial"/>
              <a:buNone/>
            </a:pPr>
            <a:r>
              <a:rPr lang="pt-BR" sz="2200" b="1" dirty="0">
                <a:solidFill>
                  <a:schemeClr val="tx1"/>
                </a:solidFill>
                <a:latin typeface="Century Gothic"/>
                <a:ea typeface="Century Gothic"/>
                <a:cs typeface="Century Gothic"/>
                <a:sym typeface="Century Gothic"/>
              </a:rPr>
              <a:t>    Redes Neurais </a:t>
            </a:r>
            <a:endParaRPr sz="2200" b="1" i="0" u="none" strike="noStrike" cap="none" dirty="0">
              <a:solidFill>
                <a:schemeClr val="tx1"/>
              </a:solidFill>
              <a:latin typeface="Century Gothic"/>
              <a:ea typeface="Century Gothic"/>
              <a:cs typeface="Century Gothic"/>
              <a:sym typeface="Century Gothic"/>
            </a:endParaRPr>
          </a:p>
        </p:txBody>
      </p:sp>
      <p:sp>
        <p:nvSpPr>
          <p:cNvPr id="1028" name="AutoShape 4"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030" name="AutoShape 6"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032" name="AutoShape 8"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22530" name="Picture 2" descr="Neurônios - Biologia Net"/>
          <p:cNvPicPr>
            <a:picLocks noChangeAspect="1" noChangeArrowheads="1"/>
          </p:cNvPicPr>
          <p:nvPr/>
        </p:nvPicPr>
        <p:blipFill>
          <a:blip r:embed="rId2"/>
          <a:srcRect/>
          <a:stretch>
            <a:fillRect/>
          </a:stretch>
        </p:blipFill>
        <p:spPr bwMode="auto">
          <a:xfrm>
            <a:off x="0" y="1771650"/>
            <a:ext cx="3371850" cy="3371850"/>
          </a:xfrm>
          <a:prstGeom prst="rect">
            <a:avLst/>
          </a:prstGeom>
          <a:noFill/>
        </p:spPr>
      </p:pic>
      <p:pic>
        <p:nvPicPr>
          <p:cNvPr id="22532" name="Picture 4" descr="Como Funciona o CÉREBRO Humano - RESUMO"/>
          <p:cNvPicPr>
            <a:picLocks noChangeAspect="1" noChangeArrowheads="1"/>
          </p:cNvPicPr>
          <p:nvPr/>
        </p:nvPicPr>
        <p:blipFill>
          <a:blip r:embed="rId3"/>
          <a:srcRect/>
          <a:stretch>
            <a:fillRect/>
          </a:stretch>
        </p:blipFill>
        <p:spPr bwMode="auto">
          <a:xfrm>
            <a:off x="3857624" y="1270866"/>
            <a:ext cx="4537075" cy="3401147"/>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11</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3730" name="Picture 2" descr="Resultado de imagem para redes neurais"/>
          <p:cNvPicPr>
            <a:picLocks noChangeAspect="1" noChangeArrowheads="1"/>
          </p:cNvPicPr>
          <p:nvPr/>
        </p:nvPicPr>
        <p:blipFill>
          <a:blip r:embed="rId2"/>
          <a:srcRect/>
          <a:stretch>
            <a:fillRect/>
          </a:stretch>
        </p:blipFill>
        <p:spPr bwMode="auto">
          <a:xfrm>
            <a:off x="-109567" y="754380"/>
            <a:ext cx="5285285" cy="2912993"/>
          </a:xfrm>
          <a:prstGeom prst="rect">
            <a:avLst/>
          </a:prstGeom>
          <a:noFill/>
        </p:spPr>
      </p:pic>
      <p:pic>
        <p:nvPicPr>
          <p:cNvPr id="73733" name="Picture 5"/>
          <p:cNvPicPr>
            <a:picLocks noChangeAspect="1" noChangeArrowheads="1"/>
          </p:cNvPicPr>
          <p:nvPr/>
        </p:nvPicPr>
        <p:blipFill>
          <a:blip r:embed="rId3"/>
          <a:srcRect/>
          <a:stretch>
            <a:fillRect/>
          </a:stretch>
        </p:blipFill>
        <p:spPr bwMode="auto">
          <a:xfrm>
            <a:off x="2501260" y="2766060"/>
            <a:ext cx="4912307" cy="2236297"/>
          </a:xfrm>
          <a:prstGeom prst="rect">
            <a:avLst/>
          </a:prstGeom>
          <a:noFill/>
          <a:ln w="9525">
            <a:noFill/>
            <a:miter lim="800000"/>
            <a:headEnd/>
            <a:tailEnd/>
          </a:ln>
          <a:effectLst/>
        </p:spPr>
      </p:pic>
      <p:sp>
        <p:nvSpPr>
          <p:cNvPr id="17" name="Seta para a direita 16"/>
          <p:cNvSpPr/>
          <p:nvPr/>
        </p:nvSpPr>
        <p:spPr>
          <a:xfrm>
            <a:off x="1188704" y="3903593"/>
            <a:ext cx="1143008" cy="53578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Qual a estrutura de uma RNA?</a:t>
            </a:r>
            <a:endParaRPr sz="3600" b="1" i="0" u="none" strike="noStrike" cap="none">
              <a:solidFill>
                <a:srgbClr val="EA4E60"/>
              </a:solidFill>
              <a:latin typeface="Century Gothic"/>
              <a:ea typeface="Century Gothic"/>
              <a:cs typeface="Century Gothic"/>
              <a:sym typeface="Century Gothic"/>
            </a:endParaRPr>
          </a:p>
        </p:txBody>
      </p:sp>
      <p:pic>
        <p:nvPicPr>
          <p:cNvPr id="4098" name="Picture 2" descr="Neural - Free computer icons"/>
          <p:cNvPicPr>
            <a:picLocks noChangeAspect="1" noChangeArrowheads="1"/>
          </p:cNvPicPr>
          <p:nvPr/>
        </p:nvPicPr>
        <p:blipFill>
          <a:blip r:embed="rId4"/>
          <a:srcRect/>
          <a:stretch>
            <a:fillRect/>
          </a:stretch>
        </p:blipFill>
        <p:spPr bwMode="auto">
          <a:xfrm>
            <a:off x="6173153" y="473393"/>
            <a:ext cx="2856547" cy="2856548"/>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12</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lvl="0">
              <a:lnSpc>
                <a:spcPct val="115000"/>
              </a:lnSpc>
              <a:buSzPts val="3200"/>
            </a:pPr>
            <a:r>
              <a:rPr lang="pt-BR" sz="3600" b="1" dirty="0">
                <a:solidFill>
                  <a:srgbClr val="EA4E60"/>
                </a:solidFill>
                <a:latin typeface="Century Gothic"/>
                <a:ea typeface="Century Gothic"/>
                <a:cs typeface="Century Gothic"/>
                <a:sym typeface="Century Gothic"/>
              </a:rPr>
              <a:t>Redes Biológicas x </a:t>
            </a:r>
            <a:r>
              <a:rPr lang="pt-BR" sz="3600" b="1" dirty="0" err="1">
                <a:solidFill>
                  <a:srgbClr val="EA4E60"/>
                </a:solidFill>
                <a:latin typeface="Century Gothic"/>
                <a:ea typeface="Century Gothic"/>
                <a:cs typeface="Century Gothic"/>
                <a:sym typeface="Century Gothic"/>
              </a:rPr>
              <a:t>Arficiais</a:t>
            </a:r>
            <a:r>
              <a:rPr lang="pt-BR" sz="3600" b="1" dirty="0">
                <a:solidFill>
                  <a:srgbClr val="EA4E60"/>
                </a:solidFill>
                <a:latin typeface="Century Gothic"/>
                <a:ea typeface="Century Gothic"/>
                <a:cs typeface="Century Gothic"/>
                <a:sym typeface="Century Gothic"/>
              </a:rPr>
              <a:t>  </a:t>
            </a:r>
          </a:p>
          <a:p>
            <a:pPr marL="0" marR="0" lvl="0" indent="0" algn="l" rtl="0">
              <a:lnSpc>
                <a:spcPct val="115000"/>
              </a:lnSpc>
              <a:spcBef>
                <a:spcPts val="0"/>
              </a:spcBef>
              <a:spcAft>
                <a:spcPts val="0"/>
              </a:spcAft>
              <a:buClr>
                <a:srgbClr val="000000"/>
              </a:buClr>
              <a:buSzPts val="3200"/>
              <a:buFont typeface="Arial"/>
              <a:buNone/>
            </a:pPr>
            <a:endParaRPr sz="3600" b="1" i="0" u="none" strike="noStrike" cap="none">
              <a:solidFill>
                <a:srgbClr val="EA4E60"/>
              </a:solidFill>
              <a:latin typeface="Century Gothic"/>
              <a:ea typeface="Century Gothic"/>
              <a:cs typeface="Century Gothic"/>
              <a:sym typeface="Century Gothic"/>
            </a:endParaRPr>
          </a:p>
        </p:txBody>
      </p:sp>
      <p:pic>
        <p:nvPicPr>
          <p:cNvPr id="47106" name="Picture 2"/>
          <p:cNvPicPr>
            <a:picLocks noChangeAspect="1" noChangeArrowheads="1"/>
          </p:cNvPicPr>
          <p:nvPr/>
        </p:nvPicPr>
        <p:blipFill>
          <a:blip r:embed="rId2"/>
          <a:srcRect/>
          <a:stretch>
            <a:fillRect/>
          </a:stretch>
        </p:blipFill>
        <p:spPr bwMode="auto">
          <a:xfrm>
            <a:off x="281940" y="830581"/>
            <a:ext cx="8061960" cy="298356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13</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lvl="0">
              <a:lnSpc>
                <a:spcPct val="115000"/>
              </a:lnSpc>
              <a:buSzPts val="3200"/>
            </a:pPr>
            <a:r>
              <a:rPr lang="pt-BR" sz="3600" b="1" dirty="0">
                <a:solidFill>
                  <a:srgbClr val="EA4E60"/>
                </a:solidFill>
                <a:latin typeface="Century Gothic"/>
                <a:ea typeface="Century Gothic"/>
                <a:cs typeface="Century Gothic"/>
                <a:sym typeface="Century Gothic"/>
              </a:rPr>
              <a:t>Neurônio Artificial  </a:t>
            </a:r>
          </a:p>
          <a:p>
            <a:pPr marL="0" marR="0" lvl="0" indent="0" algn="l" rtl="0">
              <a:lnSpc>
                <a:spcPct val="115000"/>
              </a:lnSpc>
              <a:spcBef>
                <a:spcPts val="0"/>
              </a:spcBef>
              <a:spcAft>
                <a:spcPts val="0"/>
              </a:spcAft>
              <a:buClr>
                <a:srgbClr val="000000"/>
              </a:buClr>
              <a:buSzPts val="3200"/>
              <a:buFont typeface="Arial"/>
              <a:buNone/>
            </a:pPr>
            <a:endParaRPr sz="3600" b="1" i="0" u="none" strike="noStrike" cap="none">
              <a:solidFill>
                <a:srgbClr val="EA4E60"/>
              </a:solidFill>
              <a:latin typeface="Century Gothic"/>
              <a:ea typeface="Century Gothic"/>
              <a:cs typeface="Century Gothic"/>
              <a:sym typeface="Century Gothic"/>
            </a:endParaRPr>
          </a:p>
        </p:txBody>
      </p:sp>
      <p:pic>
        <p:nvPicPr>
          <p:cNvPr id="84996" name="Picture 4" descr="Redes Neurais Artificiais. Perceptron | by Anderson Vinicius | Medium"/>
          <p:cNvPicPr>
            <a:picLocks noChangeAspect="1" noChangeArrowheads="1"/>
          </p:cNvPicPr>
          <p:nvPr/>
        </p:nvPicPr>
        <p:blipFill>
          <a:blip r:embed="rId2"/>
          <a:srcRect/>
          <a:stretch>
            <a:fillRect/>
          </a:stretch>
        </p:blipFill>
        <p:spPr bwMode="auto">
          <a:xfrm>
            <a:off x="355600" y="833437"/>
            <a:ext cx="6530975" cy="345282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639175"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a:solidFill>
                  <a:srgbClr val="EA4E60"/>
                </a:solidFill>
                <a:latin typeface="Century Gothic"/>
                <a:ea typeface="Century Gothic"/>
                <a:cs typeface="Century Gothic"/>
                <a:sym typeface="Century Gothic"/>
              </a:rPr>
              <a:t>Dados de </a:t>
            </a:r>
          </a:p>
          <a:p>
            <a:pPr marL="0" marR="0" lvl="0" indent="0" algn="l" rtl="0">
              <a:lnSpc>
                <a:spcPct val="100000"/>
              </a:lnSpc>
              <a:spcBef>
                <a:spcPts val="0"/>
              </a:spcBef>
              <a:spcAft>
                <a:spcPts val="0"/>
              </a:spcAft>
              <a:buClr>
                <a:srgbClr val="000000"/>
              </a:buClr>
              <a:buSzPts val="3200"/>
              <a:buFont typeface="Arial"/>
              <a:buNone/>
            </a:pPr>
            <a:r>
              <a:rPr lang="en-US" sz="4800" b="1" dirty="0">
                <a:solidFill>
                  <a:schemeClr val="accent6"/>
                </a:solidFill>
                <a:latin typeface="Century Gothic"/>
                <a:ea typeface="Century Gothic"/>
                <a:cs typeface="Century Gothic"/>
                <a:sym typeface="Century Gothic"/>
              </a:rPr>
              <a:t>entrada</a:t>
            </a:r>
            <a:r>
              <a:rPr lang="en-US" sz="4800" b="1" dirty="0">
                <a:solidFill>
                  <a:srgbClr val="EA4E60"/>
                </a:solidFill>
                <a:latin typeface="Century Gothic"/>
                <a:ea typeface="Century Gothic"/>
                <a:cs typeface="Century Gothic"/>
                <a:sym typeface="Century Gothic"/>
              </a:rPr>
              <a:t> e </a:t>
            </a:r>
            <a:r>
              <a:rPr lang="en-US" sz="4800" b="1" dirty="0" err="1">
                <a:solidFill>
                  <a:schemeClr val="accent6"/>
                </a:solidFill>
                <a:latin typeface="Century Gothic"/>
                <a:ea typeface="Century Gothic"/>
                <a:cs typeface="Century Gothic"/>
                <a:sym typeface="Century Gothic"/>
              </a:rPr>
              <a:t>saída</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14</a:t>
            </a:fld>
            <a:r>
              <a:rPr lang="en-US">
                <a:solidFill>
                  <a:srgbClr val="EA4E60"/>
                </a:solidFill>
              </a:rPr>
              <a:t>]</a:t>
            </a:r>
            <a:endParaRPr>
              <a:solidFill>
                <a:srgbClr val="EA4E60"/>
              </a:solidFill>
            </a:endParaRPr>
          </a:p>
        </p:txBody>
      </p:sp>
      <p:pic>
        <p:nvPicPr>
          <p:cNvPr id="10"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chemeClr val="tx1"/>
                </a:solidFill>
                <a:latin typeface="Century Gothic"/>
                <a:ea typeface="Century Gothic"/>
                <a:cs typeface="Century Gothic"/>
                <a:sym typeface="Century Gothic"/>
              </a:rPr>
              <a:t>Redes Neurais Biológicas </a:t>
            </a:r>
            <a:r>
              <a:rPr lang="pt-BR" sz="3600" b="1" i="0" u="none" strike="noStrike" cap="none" dirty="0">
                <a:solidFill>
                  <a:srgbClr val="EA4E60"/>
                </a:solidFill>
                <a:latin typeface="Century Gothic"/>
                <a:ea typeface="Century Gothic"/>
                <a:cs typeface="Century Gothic"/>
                <a:sym typeface="Century Gothic"/>
              </a:rPr>
              <a:t>x</a:t>
            </a:r>
          </a:p>
          <a:p>
            <a:pPr marL="0" marR="0" lvl="0" indent="0" algn="l" rtl="0">
              <a:lnSpc>
                <a:spcPct val="115000"/>
              </a:lnSpc>
              <a:spcBef>
                <a:spcPts val="0"/>
              </a:spcBef>
              <a:spcAft>
                <a:spcPts val="0"/>
              </a:spcAft>
              <a:buClr>
                <a:srgbClr val="000000"/>
              </a:buClr>
              <a:buSzPts val="3200"/>
              <a:buFont typeface="Arial"/>
              <a:buNone/>
            </a:pPr>
            <a:r>
              <a:rPr lang="pt-BR" sz="3600" b="1" dirty="0" err="1">
                <a:solidFill>
                  <a:srgbClr val="EA4E60"/>
                </a:solidFill>
                <a:latin typeface="Century Gothic"/>
                <a:ea typeface="Century Gothic"/>
                <a:cs typeface="Century Gothic"/>
                <a:sym typeface="Century Gothic"/>
              </a:rPr>
              <a:t>Arficiais</a:t>
            </a:r>
            <a:r>
              <a:rPr lang="pt-BR" sz="3600" b="1" dirty="0">
                <a:solidFill>
                  <a:srgbClr val="EA4E60"/>
                </a:solidFill>
                <a:latin typeface="Century Gothic"/>
                <a:ea typeface="Century Gothic"/>
                <a:cs typeface="Century Gothic"/>
                <a:sym typeface="Century Gothic"/>
              </a:rPr>
              <a:t> </a:t>
            </a:r>
            <a:r>
              <a:rPr lang="pt-BR" sz="3600" b="1" i="0" u="none" strike="noStrike" cap="none" dirty="0">
                <a:solidFill>
                  <a:srgbClr val="EA4E60"/>
                </a:solidFill>
                <a:latin typeface="Century Gothic"/>
                <a:ea typeface="Century Gothic"/>
                <a:cs typeface="Century Gothic"/>
                <a:sym typeface="Century Gothic"/>
              </a:rPr>
              <a:t> </a:t>
            </a:r>
            <a:endParaRPr sz="3600" b="1" i="0" u="none" strike="noStrike" cap="none" dirty="0">
              <a:solidFill>
                <a:srgbClr val="EA4E60"/>
              </a:solidFill>
              <a:latin typeface="Century Gothic"/>
              <a:ea typeface="Century Gothic"/>
              <a:cs typeface="Century Gothic"/>
              <a:sym typeface="Century Gothic"/>
            </a:endParaRPr>
          </a:p>
        </p:txBody>
      </p:sp>
      <p:pic>
        <p:nvPicPr>
          <p:cNvPr id="46082" name="Picture 2" descr="redes neurais Archives - Gizmodo Brasil"/>
          <p:cNvPicPr>
            <a:picLocks noChangeAspect="1" noChangeArrowheads="1"/>
          </p:cNvPicPr>
          <p:nvPr/>
        </p:nvPicPr>
        <p:blipFill>
          <a:blip r:embed="rId2"/>
          <a:srcRect/>
          <a:stretch>
            <a:fillRect/>
          </a:stretch>
        </p:blipFill>
        <p:spPr bwMode="auto">
          <a:xfrm>
            <a:off x="1211579" y="1280160"/>
            <a:ext cx="6472555" cy="3236278"/>
          </a:xfrm>
          <a:prstGeom prst="rect">
            <a:avLst/>
          </a:prstGeom>
          <a:noFill/>
        </p:spPr>
      </p:pic>
      <p:pic>
        <p:nvPicPr>
          <p:cNvPr id="46086" name="Picture 6" descr="Ilustração De Olho De órgão Humano, Olhos Clipart, Olhos De órgãos Humanos,  Os Olhos Negros Imagem PNG e PSD Para Download Gratuito"/>
          <p:cNvPicPr>
            <a:picLocks noChangeAspect="1" noChangeArrowheads="1"/>
          </p:cNvPicPr>
          <p:nvPr/>
        </p:nvPicPr>
        <p:blipFill>
          <a:blip r:embed="rId3"/>
          <a:srcRect/>
          <a:stretch>
            <a:fillRect/>
          </a:stretch>
        </p:blipFill>
        <p:spPr bwMode="auto">
          <a:xfrm>
            <a:off x="15240" y="1699261"/>
            <a:ext cx="1559560" cy="1559560"/>
          </a:xfrm>
          <a:prstGeom prst="rect">
            <a:avLst/>
          </a:prstGeom>
          <a:noFill/>
        </p:spPr>
      </p:pic>
      <p:pic>
        <p:nvPicPr>
          <p:cNvPr id="46088" name="Picture 8" descr="Fotografia Do ícone Da Câmera PNG , Clipart Da Câmera, Câmera, Fotografia  Imagem PNG e Vetor Para Download Gratuito"/>
          <p:cNvPicPr>
            <a:picLocks noChangeAspect="1" noChangeArrowheads="1"/>
          </p:cNvPicPr>
          <p:nvPr/>
        </p:nvPicPr>
        <p:blipFill>
          <a:blip r:embed="rId4"/>
          <a:srcRect/>
          <a:stretch>
            <a:fillRect/>
          </a:stretch>
        </p:blipFill>
        <p:spPr bwMode="auto">
          <a:xfrm>
            <a:off x="15240" y="2857501"/>
            <a:ext cx="1569720" cy="1569720"/>
          </a:xfrm>
          <a:prstGeom prst="rect">
            <a:avLst/>
          </a:prstGeom>
          <a:noFill/>
        </p:spPr>
      </p:pic>
      <p:sp>
        <p:nvSpPr>
          <p:cNvPr id="18" name="Retângulo 17"/>
          <p:cNvSpPr/>
          <p:nvPr/>
        </p:nvSpPr>
        <p:spPr>
          <a:xfrm>
            <a:off x="7261860" y="2415540"/>
            <a:ext cx="1638300" cy="10134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Dados interpretados na saída</a:t>
            </a:r>
          </a:p>
        </p:txBody>
      </p:sp>
      <p:sp>
        <p:nvSpPr>
          <p:cNvPr id="19" name="Retângulo 18"/>
          <p:cNvSpPr/>
          <p:nvPr/>
        </p:nvSpPr>
        <p:spPr>
          <a:xfrm>
            <a:off x="133350" y="4419600"/>
            <a:ext cx="1581150" cy="485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Entrada</a:t>
            </a:r>
          </a:p>
        </p:txBody>
      </p:sp>
      <p:sp>
        <p:nvSpPr>
          <p:cNvPr id="20" name="Retângulo 19"/>
          <p:cNvSpPr/>
          <p:nvPr/>
        </p:nvSpPr>
        <p:spPr>
          <a:xfrm>
            <a:off x="3486150" y="4429125"/>
            <a:ext cx="1581150" cy="485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Processo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Relação de entrada e saída</a:t>
            </a:r>
            <a:endParaRPr sz="3600" b="1" i="0" u="none" strike="noStrike" cap="none">
              <a:solidFill>
                <a:srgbClr val="EA4E60"/>
              </a:solidFill>
              <a:latin typeface="Century Gothic"/>
              <a:ea typeface="Century Gothic"/>
              <a:cs typeface="Century Gothic"/>
              <a:sym typeface="Century Gothic"/>
            </a:endParaRPr>
          </a:p>
        </p:txBody>
      </p:sp>
      <p:pic>
        <p:nvPicPr>
          <p:cNvPr id="50178" name="Picture 2"/>
          <p:cNvPicPr>
            <a:picLocks noChangeAspect="1" noChangeArrowheads="1"/>
          </p:cNvPicPr>
          <p:nvPr/>
        </p:nvPicPr>
        <p:blipFill>
          <a:blip r:embed="rId2"/>
          <a:srcRect/>
          <a:stretch>
            <a:fillRect/>
          </a:stretch>
        </p:blipFill>
        <p:spPr bwMode="auto">
          <a:xfrm>
            <a:off x="311468" y="866775"/>
            <a:ext cx="5305425" cy="4276725"/>
          </a:xfrm>
          <a:prstGeom prst="rect">
            <a:avLst/>
          </a:prstGeom>
          <a:noFill/>
          <a:ln w="9525">
            <a:noFill/>
            <a:miter lim="800000"/>
            <a:headEnd/>
            <a:tailEnd/>
          </a:ln>
          <a:effectLst/>
        </p:spPr>
      </p:pic>
      <p:pic>
        <p:nvPicPr>
          <p:cNvPr id="12" name="Picture 4" descr="Neural - Free computer icons"/>
          <p:cNvPicPr>
            <a:picLocks noChangeAspect="1" noChangeArrowheads="1"/>
          </p:cNvPicPr>
          <p:nvPr/>
        </p:nvPicPr>
        <p:blipFill>
          <a:blip r:embed="rId3"/>
          <a:srcRect/>
          <a:stretch>
            <a:fillRect/>
          </a:stretch>
        </p:blipFill>
        <p:spPr bwMode="auto">
          <a:xfrm>
            <a:off x="5649785" y="787892"/>
            <a:ext cx="3181349" cy="318135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401675" y="123045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Análise</a:t>
            </a:r>
            <a:r>
              <a:rPr lang="en-US" sz="4800" b="1" dirty="0">
                <a:solidFill>
                  <a:srgbClr val="EA4E60"/>
                </a:solidFill>
                <a:latin typeface="Century Gothic"/>
                <a:ea typeface="Century Gothic"/>
                <a:cs typeface="Century Gothic"/>
                <a:sym typeface="Century Gothic"/>
              </a:rPr>
              <a:t> de </a:t>
            </a:r>
          </a:p>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Características</a:t>
            </a:r>
            <a:r>
              <a:rPr lang="en-US" sz="4800" b="1" dirty="0">
                <a:solidFill>
                  <a:srgbClr val="EA4E60"/>
                </a:solidFill>
                <a:latin typeface="Century Gothic"/>
                <a:ea typeface="Century Gothic"/>
                <a:cs typeface="Century Gothic"/>
                <a:sym typeface="Century Gothic"/>
              </a:rPr>
              <a:t> </a:t>
            </a:r>
          </a:p>
          <a:p>
            <a:pPr marL="0" marR="0" lvl="0" indent="0" algn="l" rtl="0">
              <a:lnSpc>
                <a:spcPct val="100000"/>
              </a:lnSpc>
              <a:spcBef>
                <a:spcPts val="0"/>
              </a:spcBef>
              <a:spcAft>
                <a:spcPts val="0"/>
              </a:spcAft>
              <a:buClr>
                <a:srgbClr val="000000"/>
              </a:buClr>
              <a:buSzPts val="3200"/>
              <a:buFont typeface="Arial"/>
              <a:buNone/>
            </a:pPr>
            <a:r>
              <a:rPr lang="en-US" sz="4800" b="1" dirty="0">
                <a:solidFill>
                  <a:schemeClr val="accent6"/>
                </a:solidFill>
                <a:latin typeface="Century Gothic"/>
                <a:ea typeface="Century Gothic"/>
                <a:cs typeface="Century Gothic"/>
                <a:sym typeface="Century Gothic"/>
              </a:rPr>
              <a:t>(</a:t>
            </a:r>
            <a:r>
              <a:rPr lang="en-US" sz="4800" b="1" i="1" dirty="0">
                <a:solidFill>
                  <a:schemeClr val="accent6"/>
                </a:solidFill>
                <a:latin typeface="Century Gothic"/>
                <a:ea typeface="Century Gothic"/>
                <a:cs typeface="Century Gothic"/>
                <a:sym typeface="Century Gothic"/>
              </a:rPr>
              <a:t>Features)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17</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3179" y="349534"/>
            <a:ext cx="7872410" cy="549038"/>
          </a:xfrm>
        </p:spPr>
        <p:txBody>
          <a:bodyPr>
            <a:noAutofit/>
          </a:bodyPr>
          <a:lstStyle/>
          <a:p>
            <a:br>
              <a:rPr lang="pt-BR" sz="2200" dirty="0">
                <a:latin typeface="Arial Narrow" pitchFamily="34" charset="0"/>
              </a:rPr>
            </a:br>
            <a:r>
              <a:rPr lang="pt-BR" sz="2200" dirty="0">
                <a:latin typeface="Arial Narrow" pitchFamily="34" charset="0"/>
              </a:rPr>
              <a:t> </a:t>
            </a:r>
            <a:br>
              <a:rPr lang="pt-BR" sz="2200" dirty="0">
                <a:latin typeface="Arial Narrow" pitchFamily="34" charset="0"/>
              </a:rPr>
            </a:br>
            <a:r>
              <a:rPr lang="pt-BR" sz="2200" dirty="0">
                <a:latin typeface="Arial Narrow" pitchFamily="34" charset="0"/>
                <a:sym typeface="Wingdings" pitchFamily="2" charset="2"/>
              </a:rPr>
              <a:t> Extração de </a:t>
            </a:r>
            <a:r>
              <a:rPr lang="pt-BR" sz="2200" i="1" dirty="0" err="1">
                <a:latin typeface="Arial Narrow" pitchFamily="34" charset="0"/>
                <a:sym typeface="Wingdings" pitchFamily="2" charset="2"/>
              </a:rPr>
              <a:t>Features</a:t>
            </a:r>
            <a:r>
              <a:rPr lang="pt-BR" sz="2200" dirty="0">
                <a:latin typeface="Arial Narrow" pitchFamily="34" charset="0"/>
                <a:sym typeface="Wingdings" pitchFamily="2" charset="2"/>
              </a:rPr>
              <a:t>:</a:t>
            </a:r>
            <a:br>
              <a:rPr lang="pt-BR" sz="2200" dirty="0">
                <a:latin typeface="Arial Narrow" pitchFamily="34" charset="0"/>
              </a:rPr>
            </a:br>
            <a:br>
              <a:rPr lang="pt-BR" sz="2200" dirty="0">
                <a:latin typeface="Arial Narrow" pitchFamily="34" charset="0"/>
              </a:rPr>
            </a:br>
            <a:br>
              <a:rPr lang="pt-BR" sz="2200" dirty="0">
                <a:latin typeface="Arial Narrow" pitchFamily="34" charset="0"/>
              </a:rPr>
            </a:br>
            <a:r>
              <a:rPr lang="pt-BR" sz="2200" dirty="0">
                <a:latin typeface="Arial Narrow" pitchFamily="34" charset="0"/>
              </a:rPr>
              <a:t>  </a:t>
            </a:r>
            <a:endParaRPr lang="pt-BR" sz="2200" dirty="0">
              <a:solidFill>
                <a:srgbClr val="FF0000"/>
              </a:solidFill>
              <a:latin typeface="Arial Narrow" pitchFamily="34" charset="0"/>
            </a:endParaRPr>
          </a:p>
        </p:txBody>
      </p:sp>
      <p:sp>
        <p:nvSpPr>
          <p:cNvPr id="5" name="Espaço Reservado para Número de Slide 4"/>
          <p:cNvSpPr>
            <a:spLocks noGrp="1"/>
          </p:cNvSpPr>
          <p:nvPr>
            <p:ph type="sldNum" sz="quarter" idx="12"/>
          </p:nvPr>
        </p:nvSpPr>
        <p:spPr/>
        <p:txBody>
          <a:bodyPr/>
          <a:lstStyle/>
          <a:p>
            <a:fld id="{B230A318-652C-439F-8D9B-58C2642D6B53}" type="slidenum">
              <a:rPr lang="pt-BR" smtClean="0"/>
              <a:pPr/>
              <a:t>18</a:t>
            </a:fld>
            <a:endParaRPr lang="pt-BR"/>
          </a:p>
        </p:txBody>
      </p:sp>
      <p:sp>
        <p:nvSpPr>
          <p:cNvPr id="4" name="AutoShape 2" descr="Resultado de imagem para secomp ufscar logo png"/>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 name="AutoShape 4" descr="Resultado de imagem para secomp ufscar logo png"/>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 name="AutoShape 8" descr="Resultado de imagem para robo png"/>
          <p:cNvSpPr>
            <a:spLocks noChangeAspect="1" noChangeArrowheads="1"/>
          </p:cNvSpPr>
          <p:nvPr/>
        </p:nvSpPr>
        <p:spPr bwMode="auto">
          <a:xfrm>
            <a:off x="460375" y="1202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 name="AutoShape 10" descr="Resultado de imagem para robo png"/>
          <p:cNvSpPr>
            <a:spLocks noChangeAspect="1" noChangeArrowheads="1"/>
          </p:cNvSpPr>
          <p:nvPr/>
        </p:nvSpPr>
        <p:spPr bwMode="auto">
          <a:xfrm>
            <a:off x="612775" y="2345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AutoShape 12" descr="Resultado de imagem para robo png"/>
          <p:cNvSpPr>
            <a:spLocks noChangeAspect="1" noChangeArrowheads="1"/>
          </p:cNvSpPr>
          <p:nvPr/>
        </p:nvSpPr>
        <p:spPr bwMode="auto">
          <a:xfrm>
            <a:off x="765175" y="3488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AutoShape 2" descr="blob:https://web.whatsapp.com/2e92c05e-036e-4518-bae6-2898470d3e0f"/>
          <p:cNvSpPr>
            <a:spLocks noChangeAspect="1" noChangeArrowheads="1"/>
          </p:cNvSpPr>
          <p:nvPr/>
        </p:nvSpPr>
        <p:spPr bwMode="auto">
          <a:xfrm>
            <a:off x="917575" y="4631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289560"/>
            <a:ext cx="8224009" cy="164574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Diferenças entre as redes </a:t>
            </a:r>
            <a:r>
              <a:rPr lang="pt-BR" sz="3600" b="1" i="1" u="none" strike="noStrike" cap="none" dirty="0" err="1">
                <a:solidFill>
                  <a:srgbClr val="EA4E60"/>
                </a:solidFill>
                <a:latin typeface="Century Gothic"/>
                <a:ea typeface="Century Gothic"/>
                <a:cs typeface="Century Gothic"/>
                <a:sym typeface="Century Gothic"/>
              </a:rPr>
              <a:t>Deep</a:t>
            </a:r>
            <a:r>
              <a:rPr lang="pt-BR" sz="3600" b="1" i="1" u="none" strike="noStrike" cap="none" dirty="0">
                <a:solidFill>
                  <a:srgbClr val="EA4E60"/>
                </a:solidFill>
                <a:latin typeface="Century Gothic"/>
                <a:ea typeface="Century Gothic"/>
                <a:cs typeface="Century Gothic"/>
                <a:sym typeface="Century Gothic"/>
              </a:rPr>
              <a:t>...</a:t>
            </a:r>
            <a:endParaRPr sz="3600" b="1" i="0" u="none" strike="noStrike" cap="none">
              <a:solidFill>
                <a:srgbClr val="EA4E60"/>
              </a:solidFill>
              <a:latin typeface="Century Gothic"/>
              <a:ea typeface="Century Gothic"/>
              <a:cs typeface="Century Gothic"/>
              <a:sym typeface="Century Gothic"/>
            </a:endParaRPr>
          </a:p>
        </p:txBody>
      </p:sp>
      <p:pic>
        <p:nvPicPr>
          <p:cNvPr id="26626" name="Picture 2" descr="Inteligência Artificial e Deep Learning - Laboratório iMobilis"/>
          <p:cNvPicPr>
            <a:picLocks noChangeAspect="1" noChangeArrowheads="1"/>
          </p:cNvPicPr>
          <p:nvPr/>
        </p:nvPicPr>
        <p:blipFill>
          <a:blip r:embed="rId2"/>
          <a:srcRect/>
          <a:stretch>
            <a:fillRect/>
          </a:stretch>
        </p:blipFill>
        <p:spPr bwMode="auto">
          <a:xfrm>
            <a:off x="643255" y="1554480"/>
            <a:ext cx="6495682" cy="3589020"/>
          </a:xfrm>
          <a:prstGeom prst="rect">
            <a:avLst/>
          </a:prstGeom>
          <a:noFill/>
        </p:spPr>
      </p:pic>
    </p:spTree>
    <p:extLst>
      <p:ext uri="{BB962C8B-B14F-4D97-AF65-F5344CB8AC3E}">
        <p14:creationId xmlns:p14="http://schemas.microsoft.com/office/powerpoint/2010/main" val="3655924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Neurais Artificiais </a:t>
            </a:r>
            <a:endParaRPr sz="3600" b="1" i="0" u="none" strike="noStrike" cap="none">
              <a:solidFill>
                <a:srgbClr val="EA4E60"/>
              </a:solidFill>
              <a:latin typeface="Century Gothic"/>
              <a:ea typeface="Century Gothic"/>
              <a:cs typeface="Century Gothic"/>
              <a:sym typeface="Century Gothic"/>
            </a:endParaRPr>
          </a:p>
        </p:txBody>
      </p:sp>
      <p:pic>
        <p:nvPicPr>
          <p:cNvPr id="48130" name="Picture 2" descr="Artificial intelligence: defining and explaining AI-related terminology -  IFS Blog"/>
          <p:cNvPicPr>
            <a:picLocks noChangeAspect="1" noChangeArrowheads="1"/>
          </p:cNvPicPr>
          <p:nvPr/>
        </p:nvPicPr>
        <p:blipFill>
          <a:blip r:embed="rId2"/>
          <a:srcRect/>
          <a:stretch>
            <a:fillRect/>
          </a:stretch>
        </p:blipFill>
        <p:spPr bwMode="auto">
          <a:xfrm>
            <a:off x="521335" y="845820"/>
            <a:ext cx="7400925" cy="3810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2</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554127" y="395932"/>
            <a:ext cx="85011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dirty="0">
                <a:solidFill>
                  <a:srgbClr val="48F048"/>
                </a:solidFill>
                <a:latin typeface="Century Gothic" pitchFamily="34" charset="0"/>
                <a:ea typeface="Century Gothic"/>
                <a:cs typeface="Century Gothic"/>
                <a:sym typeface="Century Gothic"/>
              </a:rPr>
              <a:t>Redes </a:t>
            </a:r>
          </a:p>
          <a:p>
            <a:pPr marL="0" marR="0" lvl="0" indent="0" algn="l" rtl="0">
              <a:lnSpc>
                <a:spcPct val="115000"/>
              </a:lnSpc>
              <a:spcBef>
                <a:spcPts val="0"/>
              </a:spcBef>
              <a:spcAft>
                <a:spcPts val="0"/>
              </a:spcAft>
              <a:buClr>
                <a:srgbClr val="000000"/>
              </a:buClr>
              <a:buSzPts val="3200"/>
              <a:buFont typeface="Arial"/>
              <a:buNone/>
            </a:pPr>
            <a:r>
              <a:rPr lang="en-US" sz="3200" b="1" i="1" dirty="0">
                <a:solidFill>
                  <a:srgbClr val="48F048"/>
                </a:solidFill>
                <a:latin typeface="Century Gothic" pitchFamily="34" charset="0"/>
                <a:ea typeface="Century Gothic"/>
                <a:cs typeface="Century Gothic"/>
                <a:sym typeface="Century Gothic"/>
              </a:rPr>
              <a:t>Generativas</a:t>
            </a:r>
            <a:endParaRPr lang="en-US" sz="3200" b="1" i="1" dirty="0">
              <a:solidFill>
                <a:srgbClr val="FF0000"/>
              </a:solidFill>
              <a:latin typeface="Century Gothic" pitchFamily="34" charset="0"/>
              <a:ea typeface="Century Gothic"/>
              <a:cs typeface="Century Gothic"/>
              <a:sym typeface="Century Gothic"/>
            </a:endParaRPr>
          </a:p>
        </p:txBody>
      </p:sp>
      <p:pic>
        <p:nvPicPr>
          <p:cNvPr id="6" name="Picture 2" descr="Is Facial Recognition Technology a No Go? | Connected Real Estate Magazine">
            <a:extLst>
              <a:ext uri="{FF2B5EF4-FFF2-40B4-BE49-F238E27FC236}">
                <a16:creationId xmlns:a16="http://schemas.microsoft.com/office/drawing/2014/main" id="{E65B55B8-03DD-1513-B441-83604F749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808" y="636550"/>
            <a:ext cx="4543326" cy="406527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58;g10a4cd88d6f_0_57">
            <a:extLst>
              <a:ext uri="{FF2B5EF4-FFF2-40B4-BE49-F238E27FC236}">
                <a16:creationId xmlns:a16="http://schemas.microsoft.com/office/drawing/2014/main" id="{37C9940A-152A-924B-F44E-F2C87E524AA0}"/>
              </a:ext>
            </a:extLst>
          </p:cNvPr>
          <p:cNvSpPr txBox="1"/>
          <p:nvPr/>
        </p:nvSpPr>
        <p:spPr>
          <a:xfrm>
            <a:off x="-900313" y="1707271"/>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Machine Learning</a:t>
            </a:r>
            <a:endParaRPr sz="1800" b="1" i="1" dirty="0">
              <a:solidFill>
                <a:srgbClr val="FFFF00"/>
              </a:solidFill>
            </a:endParaRPr>
          </a:p>
        </p:txBody>
      </p:sp>
      <p:pic>
        <p:nvPicPr>
          <p:cNvPr id="4102" name="Picture 6" descr="Neural - ícones de computador grátis">
            <a:extLst>
              <a:ext uri="{FF2B5EF4-FFF2-40B4-BE49-F238E27FC236}">
                <a16:creationId xmlns:a16="http://schemas.microsoft.com/office/drawing/2014/main" id="{5C5005D7-38B9-0A4D-99C1-23C96DA37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979" y="2468409"/>
            <a:ext cx="2675042" cy="2675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343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3250" name="Picture 2"/>
          <p:cNvPicPr>
            <a:picLocks noChangeAspect="1" noChangeArrowheads="1"/>
          </p:cNvPicPr>
          <p:nvPr/>
        </p:nvPicPr>
        <p:blipFill>
          <a:blip r:embed="rId2"/>
          <a:srcRect/>
          <a:stretch>
            <a:fillRect/>
          </a:stretch>
        </p:blipFill>
        <p:spPr bwMode="auto">
          <a:xfrm>
            <a:off x="314325" y="857591"/>
            <a:ext cx="7153275" cy="400968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21</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Análise de características </a:t>
            </a:r>
          </a:p>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t>
            </a:r>
            <a:r>
              <a:rPr lang="pt-BR" sz="3600" b="1" i="1" u="none" strike="noStrike" cap="none" dirty="0" err="1">
                <a:solidFill>
                  <a:srgbClr val="EA4E60"/>
                </a:solidFill>
                <a:latin typeface="Century Gothic"/>
                <a:ea typeface="Century Gothic"/>
                <a:cs typeface="Century Gothic"/>
                <a:sym typeface="Century Gothic"/>
              </a:rPr>
              <a:t>features</a:t>
            </a:r>
            <a:r>
              <a:rPr lang="pt-BR" sz="3600" b="1" i="1" u="none" strike="noStrike" cap="none" dirty="0">
                <a:solidFill>
                  <a:srgbClr val="EA4E60"/>
                </a:solidFill>
                <a:latin typeface="Century Gothic"/>
                <a:ea typeface="Century Gothic"/>
                <a:cs typeface="Century Gothic"/>
                <a:sym typeface="Century Gothic"/>
              </a:rPr>
              <a:t>)</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4274" name="Picture 2"/>
          <p:cNvPicPr>
            <a:picLocks noChangeAspect="1" noChangeArrowheads="1"/>
          </p:cNvPicPr>
          <p:nvPr/>
        </p:nvPicPr>
        <p:blipFill>
          <a:blip r:embed="rId2"/>
          <a:srcRect/>
          <a:stretch>
            <a:fillRect/>
          </a:stretch>
        </p:blipFill>
        <p:spPr bwMode="auto">
          <a:xfrm>
            <a:off x="155575" y="1472791"/>
            <a:ext cx="7791450" cy="3438524"/>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Caixa preta gerada no treino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4274" name="Picture 2"/>
          <p:cNvPicPr>
            <a:picLocks noChangeAspect="1" noChangeArrowheads="1"/>
          </p:cNvPicPr>
          <p:nvPr/>
        </p:nvPicPr>
        <p:blipFill>
          <a:blip r:embed="rId2"/>
          <a:srcRect/>
          <a:stretch>
            <a:fillRect/>
          </a:stretch>
        </p:blipFill>
        <p:spPr bwMode="auto">
          <a:xfrm>
            <a:off x="0" y="1209676"/>
            <a:ext cx="7277100" cy="2950574"/>
          </a:xfrm>
          <a:prstGeom prst="rect">
            <a:avLst/>
          </a:prstGeom>
          <a:noFill/>
          <a:ln w="9525">
            <a:noFill/>
            <a:miter lim="800000"/>
            <a:headEnd/>
            <a:tailEnd/>
          </a:ln>
          <a:effectLst/>
        </p:spPr>
      </p:pic>
      <p:sp>
        <p:nvSpPr>
          <p:cNvPr id="14" name="Retângulo 13"/>
          <p:cNvSpPr/>
          <p:nvPr/>
        </p:nvSpPr>
        <p:spPr>
          <a:xfrm>
            <a:off x="3028950" y="942975"/>
            <a:ext cx="1771650" cy="34575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1800" b="1" dirty="0"/>
              <a:t>Caixa preta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Mas</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como</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são</a:t>
            </a:r>
            <a:r>
              <a:rPr lang="en-US" sz="4800" b="1" dirty="0">
                <a:solidFill>
                  <a:srgbClr val="EA4E60"/>
                </a:solidFill>
                <a:latin typeface="Century Gothic"/>
                <a:ea typeface="Century Gothic"/>
                <a:cs typeface="Century Gothic"/>
                <a:sym typeface="Century Gothic"/>
              </a:rPr>
              <a:t> as</a:t>
            </a:r>
          </a:p>
          <a:p>
            <a:pPr marL="0" marR="0" lvl="0" indent="0" algn="l" rtl="0">
              <a:lnSpc>
                <a:spcPct val="100000"/>
              </a:lnSpc>
              <a:spcBef>
                <a:spcPts val="0"/>
              </a:spcBef>
              <a:spcAft>
                <a:spcPts val="0"/>
              </a:spcAft>
              <a:buClr>
                <a:srgbClr val="000000"/>
              </a:buClr>
              <a:buSzPts val="3200"/>
              <a:buFont typeface="Arial"/>
              <a:buNone/>
            </a:pPr>
            <a:r>
              <a:rPr lang="en-US" sz="4800" b="1" i="1" dirty="0">
                <a:solidFill>
                  <a:schemeClr val="accent6"/>
                </a:solidFill>
                <a:latin typeface="Century Gothic"/>
                <a:ea typeface="Century Gothic"/>
                <a:cs typeface="Century Gothic"/>
                <a:sym typeface="Century Gothic"/>
              </a:rPr>
              <a:t>Features?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23</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4800576" y="1568501"/>
            <a:ext cx="3181349" cy="318135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2" name="Picture 6" descr="Uma introdução as redes neurais convolucionais utilizando o Keras | by Alan  Melo Clappis | Data Hackers | Medium"/>
          <p:cNvPicPr>
            <a:picLocks noChangeAspect="1" noChangeArrowheads="1"/>
          </p:cNvPicPr>
          <p:nvPr/>
        </p:nvPicPr>
        <p:blipFill>
          <a:blip r:embed="rId2"/>
          <a:srcRect/>
          <a:stretch>
            <a:fillRect/>
          </a:stretch>
        </p:blipFill>
        <p:spPr bwMode="auto">
          <a:xfrm>
            <a:off x="6123165" y="788987"/>
            <a:ext cx="3020836" cy="1897063"/>
          </a:xfrm>
          <a:prstGeom prst="rect">
            <a:avLst/>
          </a:prstGeom>
          <a:noFill/>
        </p:spPr>
      </p:pic>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Como são as </a:t>
            </a:r>
            <a:r>
              <a:rPr lang="pt-BR" sz="3600" b="1" i="1" dirty="0" err="1">
                <a:solidFill>
                  <a:srgbClr val="EA4E60"/>
                </a:solidFill>
                <a:latin typeface="Century Gothic"/>
                <a:ea typeface="Century Gothic"/>
                <a:cs typeface="Century Gothic"/>
                <a:sym typeface="Century Gothic"/>
              </a:rPr>
              <a:t>features</a:t>
            </a:r>
            <a:r>
              <a:rPr lang="pt-BR" sz="3600" b="1" i="1" dirty="0">
                <a:solidFill>
                  <a:srgbClr val="EA4E60"/>
                </a:solidFill>
                <a:latin typeface="Century Gothic"/>
                <a:ea typeface="Century Gothic"/>
                <a:cs typeface="Century Gothic"/>
                <a:sym typeface="Century Gothic"/>
              </a:rPr>
              <a:t>?</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5298" name="Picture 2" descr="Conhecendo a visão do computador: Redes Neurais Convolucionais | by Vitor  Rodrigues | Medium"/>
          <p:cNvPicPr>
            <a:picLocks noChangeAspect="1" noChangeArrowheads="1"/>
          </p:cNvPicPr>
          <p:nvPr/>
        </p:nvPicPr>
        <p:blipFill>
          <a:blip r:embed="rId3"/>
          <a:srcRect/>
          <a:stretch>
            <a:fillRect/>
          </a:stretch>
        </p:blipFill>
        <p:spPr bwMode="auto">
          <a:xfrm>
            <a:off x="260350" y="738142"/>
            <a:ext cx="2835275" cy="3743371"/>
          </a:xfrm>
          <a:prstGeom prst="rect">
            <a:avLst/>
          </a:prstGeom>
          <a:noFill/>
        </p:spPr>
      </p:pic>
      <p:pic>
        <p:nvPicPr>
          <p:cNvPr id="55300" name="Picture 4" descr="ateliware | O mundo do ponto de vista das Redes Neurais Convolucionais"/>
          <p:cNvPicPr>
            <a:picLocks noChangeAspect="1" noChangeArrowheads="1"/>
          </p:cNvPicPr>
          <p:nvPr/>
        </p:nvPicPr>
        <p:blipFill>
          <a:blip r:embed="rId4"/>
          <a:srcRect/>
          <a:stretch>
            <a:fillRect/>
          </a:stretch>
        </p:blipFill>
        <p:spPr bwMode="auto">
          <a:xfrm>
            <a:off x="3004766" y="952500"/>
            <a:ext cx="3653209" cy="3520115"/>
          </a:xfrm>
          <a:prstGeom prst="rect">
            <a:avLst/>
          </a:prstGeom>
          <a:noFill/>
        </p:spPr>
      </p:pic>
      <p:sp>
        <p:nvSpPr>
          <p:cNvPr id="17" name="CaixaDeTexto 16"/>
          <p:cNvSpPr txBox="1"/>
          <p:nvPr/>
        </p:nvSpPr>
        <p:spPr>
          <a:xfrm>
            <a:off x="4067175" y="714375"/>
            <a:ext cx="1847850" cy="307777"/>
          </a:xfrm>
          <a:prstGeom prst="rect">
            <a:avLst/>
          </a:prstGeom>
          <a:noFill/>
        </p:spPr>
        <p:txBody>
          <a:bodyPr wrap="square" rtlCol="0">
            <a:spAutoFit/>
          </a:bodyPr>
          <a:lstStyle/>
          <a:p>
            <a:r>
              <a:rPr lang="pt-BR" dirty="0"/>
              <a:t>Outros Objetos </a:t>
            </a:r>
          </a:p>
        </p:txBody>
      </p:sp>
      <p:pic>
        <p:nvPicPr>
          <p:cNvPr id="55304" name="Picture 8" descr="Matrizes - tipos de matrizes, operações, resumo - Matemática - InfoEscola"/>
          <p:cNvPicPr>
            <a:picLocks noChangeAspect="1" noChangeArrowheads="1"/>
          </p:cNvPicPr>
          <p:nvPr/>
        </p:nvPicPr>
        <p:blipFill>
          <a:blip r:embed="rId5"/>
          <a:srcRect/>
          <a:stretch>
            <a:fillRect/>
          </a:stretch>
        </p:blipFill>
        <p:spPr bwMode="auto">
          <a:xfrm>
            <a:off x="6661150" y="2600325"/>
            <a:ext cx="2305050" cy="119062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a:solidFill>
                  <a:srgbClr val="EA4E60"/>
                </a:solidFill>
                <a:latin typeface="Century Gothic"/>
                <a:ea typeface="Century Gothic"/>
                <a:cs typeface="Century Gothic"/>
                <a:sym typeface="Century Gothic"/>
              </a:rPr>
              <a:t>Classificação de</a:t>
            </a:r>
          </a:p>
          <a:p>
            <a:pPr marL="0" marR="0" lvl="0" indent="0" algn="l" rtl="0">
              <a:lnSpc>
                <a:spcPct val="100000"/>
              </a:lnSpc>
              <a:spcBef>
                <a:spcPts val="0"/>
              </a:spcBef>
              <a:spcAft>
                <a:spcPts val="0"/>
              </a:spcAft>
              <a:buClr>
                <a:srgbClr val="000000"/>
              </a:buClr>
              <a:buSzPts val="3200"/>
              <a:buFont typeface="Arial"/>
              <a:buNone/>
            </a:pPr>
            <a:r>
              <a:rPr lang="en-US" sz="4800" b="1" i="0" u="none" strike="noStrike" cap="none" dirty="0" err="1">
                <a:solidFill>
                  <a:schemeClr val="accent6"/>
                </a:solidFill>
                <a:latin typeface="Century Gothic"/>
                <a:ea typeface="Century Gothic"/>
                <a:cs typeface="Century Gothic"/>
                <a:sym typeface="Century Gothic"/>
              </a:rPr>
              <a:t>Objetos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25</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Classificação de objetos </a:t>
            </a:r>
            <a:endParaRPr sz="3600" b="1" i="0" u="none" strike="noStrike" cap="none">
              <a:solidFill>
                <a:srgbClr val="EA4E60"/>
              </a:solidFill>
              <a:latin typeface="Century Gothic"/>
              <a:ea typeface="Century Gothic"/>
              <a:cs typeface="Century Gothic"/>
              <a:sym typeface="Century Gothic"/>
            </a:endParaRPr>
          </a:p>
        </p:txBody>
      </p:sp>
      <p:pic>
        <p:nvPicPr>
          <p:cNvPr id="49154" name="Picture 2" descr="Supervised And Unsupervised Learning | TheAILearner"/>
          <p:cNvPicPr>
            <a:picLocks noChangeAspect="1" noChangeArrowheads="1"/>
          </p:cNvPicPr>
          <p:nvPr/>
        </p:nvPicPr>
        <p:blipFill>
          <a:blip r:embed="rId2"/>
          <a:srcRect/>
          <a:stretch>
            <a:fillRect/>
          </a:stretch>
        </p:blipFill>
        <p:spPr bwMode="auto">
          <a:xfrm>
            <a:off x="483235" y="808672"/>
            <a:ext cx="5057775" cy="4010026"/>
          </a:xfrm>
          <a:prstGeom prst="rect">
            <a:avLst/>
          </a:prstGeom>
          <a:noFill/>
        </p:spPr>
      </p:pic>
      <p:sp>
        <p:nvSpPr>
          <p:cNvPr id="10" name="Retângulo 9"/>
          <p:cNvSpPr/>
          <p:nvPr/>
        </p:nvSpPr>
        <p:spPr>
          <a:xfrm>
            <a:off x="5800725" y="1133475"/>
            <a:ext cx="2543175" cy="10287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t>Aqui temos duas classes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pic>
        <p:nvPicPr>
          <p:cNvPr id="51202" name="Picture 2" descr="Capítulo 46 - Reconhecimento de Imagens com Redes Neurais Convolucionais em  Python – Parte 3 - Deep Learning Book"/>
          <p:cNvPicPr>
            <a:picLocks noChangeAspect="1" noChangeArrowheads="1" noCrop="1"/>
          </p:cNvPicPr>
          <p:nvPr/>
        </p:nvPicPr>
        <p:blipFill>
          <a:blip r:embed="rId2"/>
          <a:srcRect/>
          <a:stretch>
            <a:fillRect/>
          </a:stretch>
        </p:blipFill>
        <p:spPr bwMode="auto">
          <a:xfrm>
            <a:off x="78106" y="638175"/>
            <a:ext cx="7874000" cy="442912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2232" name="Picture 8"/>
          <p:cNvPicPr>
            <a:picLocks noChangeAspect="1" noChangeArrowheads="1"/>
          </p:cNvPicPr>
          <p:nvPr/>
        </p:nvPicPr>
        <p:blipFill>
          <a:blip r:embed="rId2"/>
          <a:srcRect/>
          <a:stretch>
            <a:fillRect/>
          </a:stretch>
        </p:blipFill>
        <p:spPr bwMode="auto">
          <a:xfrm>
            <a:off x="428625" y="1381125"/>
            <a:ext cx="4857750" cy="3448050"/>
          </a:xfrm>
          <a:prstGeom prst="rect">
            <a:avLst/>
          </a:prstGeom>
          <a:noFill/>
          <a:ln w="9525">
            <a:noFill/>
            <a:miter lim="800000"/>
            <a:headEnd/>
            <a:tailEnd/>
          </a:ln>
          <a:effectLst/>
        </p:spPr>
      </p:pic>
      <p:sp>
        <p:nvSpPr>
          <p:cNvPr id="15" name="CaixaDeTexto 14"/>
          <p:cNvSpPr txBox="1"/>
          <p:nvPr/>
        </p:nvSpPr>
        <p:spPr>
          <a:xfrm>
            <a:off x="476250" y="866775"/>
            <a:ext cx="4791075" cy="338554"/>
          </a:xfrm>
          <a:prstGeom prst="rect">
            <a:avLst/>
          </a:prstGeom>
          <a:noFill/>
        </p:spPr>
        <p:txBody>
          <a:bodyPr wrap="square" rtlCol="0">
            <a:spAutoFit/>
          </a:bodyPr>
          <a:lstStyle/>
          <a:p>
            <a:r>
              <a:rPr lang="pt-BR" sz="1600" b="1" dirty="0"/>
              <a:t>   Entrada           Rótulo              Classificação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Classificação de objetos</a:t>
            </a:r>
          </a:p>
          <a:p>
            <a:pPr marL="0" marR="0" lvl="0" indent="0" algn="l" rtl="0">
              <a:lnSpc>
                <a:spcPct val="115000"/>
              </a:lnSpc>
              <a:spcBef>
                <a:spcPts val="0"/>
              </a:spcBef>
              <a:spcAft>
                <a:spcPts val="0"/>
              </a:spcAft>
              <a:buClr>
                <a:srgbClr val="000000"/>
              </a:buClr>
              <a:buSzPts val="3200"/>
              <a:buFont typeface="Arial"/>
              <a:buNone/>
            </a:pPr>
            <a:r>
              <a:rPr lang="pt-BR" sz="3600" b="1" i="1" dirty="0" err="1">
                <a:solidFill>
                  <a:schemeClr val="tx1"/>
                </a:solidFill>
                <a:latin typeface="Century Gothic"/>
                <a:ea typeface="Century Gothic"/>
                <a:cs typeface="Century Gothic"/>
                <a:sym typeface="Century Gothic"/>
              </a:rPr>
              <a:t>Mnist</a:t>
            </a:r>
            <a:r>
              <a:rPr lang="pt-BR" sz="3600" b="1" i="1" dirty="0">
                <a:solidFill>
                  <a:schemeClr val="tx1"/>
                </a:solidFill>
                <a:latin typeface="Century Gothic"/>
                <a:ea typeface="Century Gothic"/>
                <a:cs typeface="Century Gothic"/>
                <a:sym typeface="Century Gothic"/>
              </a:rPr>
              <a:t> </a:t>
            </a:r>
            <a:r>
              <a:rPr lang="pt-BR" sz="3600" b="1" i="1" dirty="0" err="1">
                <a:solidFill>
                  <a:schemeClr val="tx1"/>
                </a:solidFill>
                <a:latin typeface="Century Gothic"/>
                <a:ea typeface="Century Gothic"/>
                <a:cs typeface="Century Gothic"/>
                <a:sym typeface="Century Gothic"/>
              </a:rPr>
              <a:t>Dataset</a:t>
            </a:r>
            <a:r>
              <a:rPr lang="pt-BR" sz="3600" b="1" i="1" u="none" strike="noStrike" cap="none" dirty="0">
                <a:solidFill>
                  <a:schemeClr val="tx1"/>
                </a:solidFill>
                <a:latin typeface="Century Gothic"/>
                <a:ea typeface="Century Gothic"/>
                <a:cs typeface="Century Gothic"/>
                <a:sym typeface="Century Gothic"/>
              </a:rPr>
              <a:t> </a:t>
            </a:r>
            <a:endParaRPr sz="3600" b="1" i="1" u="none" strike="noStrike" cap="none" dirty="0">
              <a:solidFill>
                <a:schemeClr val="tx1"/>
              </a:solidFill>
              <a:latin typeface="Century Gothic"/>
              <a:ea typeface="Century Gothic"/>
              <a:cs typeface="Century Gothic"/>
              <a:sym typeface="Century Gothic"/>
            </a:endParaRPr>
          </a:p>
        </p:txBody>
      </p:sp>
      <p:pic>
        <p:nvPicPr>
          <p:cNvPr id="81922" name="Picture 2" descr="Entendendo Redes Convolucionais (CNNs) | by Gisely Alves | Neuronio BR |  Medium"/>
          <p:cNvPicPr>
            <a:picLocks noChangeAspect="1" noChangeArrowheads="1"/>
          </p:cNvPicPr>
          <p:nvPr/>
        </p:nvPicPr>
        <p:blipFill>
          <a:blip r:embed="rId2"/>
          <a:srcRect/>
          <a:stretch>
            <a:fillRect/>
          </a:stretch>
        </p:blipFill>
        <p:spPr bwMode="auto">
          <a:xfrm>
            <a:off x="0" y="1558925"/>
            <a:ext cx="7010400" cy="2033016"/>
          </a:xfrm>
          <a:prstGeom prst="rect">
            <a:avLst/>
          </a:prstGeom>
          <a:noFill/>
        </p:spPr>
      </p:pic>
      <p:pic>
        <p:nvPicPr>
          <p:cNvPr id="81924" name="Picture 4" descr="Example images from the MNIST dataset. | Download Scientific Diagram"/>
          <p:cNvPicPr>
            <a:picLocks noChangeAspect="1" noChangeArrowheads="1"/>
          </p:cNvPicPr>
          <p:nvPr/>
        </p:nvPicPr>
        <p:blipFill>
          <a:blip r:embed="rId3"/>
          <a:srcRect/>
          <a:stretch>
            <a:fillRect/>
          </a:stretch>
        </p:blipFill>
        <p:spPr bwMode="auto">
          <a:xfrm>
            <a:off x="6677024" y="665163"/>
            <a:ext cx="2068513" cy="2068514"/>
          </a:xfrm>
          <a:prstGeom prst="rect">
            <a:avLst/>
          </a:prstGeom>
          <a:noFill/>
        </p:spPr>
      </p:pic>
      <p:sp>
        <p:nvSpPr>
          <p:cNvPr id="14" name="Retângulo 13"/>
          <p:cNvSpPr/>
          <p:nvPr/>
        </p:nvSpPr>
        <p:spPr>
          <a:xfrm>
            <a:off x="2457450" y="3667125"/>
            <a:ext cx="2543175" cy="10287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t>Aqui temos </a:t>
            </a:r>
            <a:r>
              <a:rPr lang="pt-BR" sz="2000" b="1" dirty="0">
                <a:solidFill>
                  <a:schemeClr val="accent6">
                    <a:lumMod val="60000"/>
                    <a:lumOff val="40000"/>
                  </a:schemeClr>
                </a:solidFill>
              </a:rPr>
              <a:t>9</a:t>
            </a:r>
            <a:r>
              <a:rPr lang="pt-BR" sz="1600" b="1" dirty="0"/>
              <a:t> classes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pic>
        <p:nvPicPr>
          <p:cNvPr id="2050" name="Picture 2"/>
          <p:cNvPicPr>
            <a:picLocks noChangeAspect="1" noChangeArrowheads="1"/>
          </p:cNvPicPr>
          <p:nvPr/>
        </p:nvPicPr>
        <p:blipFill>
          <a:blip r:embed="rId3"/>
          <a:srcRect/>
          <a:stretch>
            <a:fillRect/>
          </a:stretch>
        </p:blipFill>
        <p:spPr bwMode="auto">
          <a:xfrm>
            <a:off x="0" y="1285866"/>
            <a:ext cx="9202982" cy="857256"/>
          </a:xfrm>
          <a:prstGeom prst="rect">
            <a:avLst/>
          </a:prstGeom>
          <a:noFill/>
          <a:ln w="9525">
            <a:noFill/>
            <a:miter lim="800000"/>
            <a:headEnd/>
            <a:tailEnd/>
          </a:ln>
          <a:effectLst/>
        </p:spPr>
      </p:pic>
      <p:pic>
        <p:nvPicPr>
          <p:cNvPr id="2053" name="Picture 5" descr="Imagem relacionada"/>
          <p:cNvPicPr>
            <a:picLocks noChangeAspect="1" noChangeArrowheads="1"/>
          </p:cNvPicPr>
          <p:nvPr/>
        </p:nvPicPr>
        <p:blipFill>
          <a:blip r:embed="rId4"/>
          <a:srcRect/>
          <a:stretch>
            <a:fillRect/>
          </a:stretch>
        </p:blipFill>
        <p:spPr bwMode="auto">
          <a:xfrm>
            <a:off x="166216" y="2514600"/>
            <a:ext cx="3857620" cy="2622469"/>
          </a:xfrm>
          <a:prstGeom prst="rect">
            <a:avLst/>
          </a:prstGeom>
          <a:noFill/>
        </p:spPr>
      </p:pic>
      <p:pic>
        <p:nvPicPr>
          <p:cNvPr id="2055" name="Picture 7" descr="Resultado de imagem para carina 1 icmc"/>
          <p:cNvPicPr>
            <a:picLocks noChangeAspect="1" noChangeArrowheads="1"/>
          </p:cNvPicPr>
          <p:nvPr/>
        </p:nvPicPr>
        <p:blipFill>
          <a:blip r:embed="rId5"/>
          <a:srcRect/>
          <a:stretch>
            <a:fillRect/>
          </a:stretch>
        </p:blipFill>
        <p:spPr bwMode="auto">
          <a:xfrm>
            <a:off x="4620495" y="2507674"/>
            <a:ext cx="4106171" cy="2635828"/>
          </a:xfrm>
          <a:prstGeom prst="rect">
            <a:avLst/>
          </a:prstGeom>
          <a:noFill/>
        </p:spPr>
      </p:pic>
      <p:sp>
        <p:nvSpPr>
          <p:cNvPr id="19" name="CaixaDeTexto 18"/>
          <p:cNvSpPr txBox="1"/>
          <p:nvPr/>
        </p:nvSpPr>
        <p:spPr>
          <a:xfrm>
            <a:off x="928662" y="2044301"/>
            <a:ext cx="7215238" cy="492443"/>
          </a:xfrm>
          <a:prstGeom prst="rect">
            <a:avLst/>
          </a:prstGeom>
          <a:noFill/>
        </p:spPr>
        <p:txBody>
          <a:bodyPr wrap="square" rtlCol="0">
            <a:spAutoFit/>
          </a:bodyPr>
          <a:lstStyle/>
          <a:p>
            <a:r>
              <a:rPr lang="pt-BR" sz="2600" b="1" dirty="0">
                <a:latin typeface="Arial Narrow" pitchFamily="34" charset="0"/>
              </a:rPr>
              <a:t>    CARINA 1				      CARINA 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1" u="none" strike="noStrike" cap="none" dirty="0">
                <a:solidFill>
                  <a:srgbClr val="EA4E60"/>
                </a:solidFill>
                <a:latin typeface="Century Gothic"/>
                <a:ea typeface="Century Gothic"/>
                <a:cs typeface="Century Gothic"/>
                <a:sym typeface="Century Gothic"/>
              </a:rPr>
              <a:t>DATASET</a:t>
            </a:r>
            <a:r>
              <a:rPr lang="pt-BR" sz="3600" b="1" i="0" u="none" strike="noStrike" cap="none" dirty="0">
                <a:solidFill>
                  <a:srgbClr val="EA4E60"/>
                </a:solidFill>
                <a:latin typeface="Century Gothic"/>
                <a:ea typeface="Century Gothic"/>
                <a:cs typeface="Century Gothic"/>
                <a:sym typeface="Century Gothic"/>
              </a:rPr>
              <a:t> – Base de treino </a:t>
            </a:r>
          </a:p>
        </p:txBody>
      </p:sp>
      <p:pic>
        <p:nvPicPr>
          <p:cNvPr id="83970" name="Picture 2" descr="Gato – Wikipédia, a enciclopédia livre"/>
          <p:cNvPicPr>
            <a:picLocks noChangeAspect="1" noChangeArrowheads="1"/>
          </p:cNvPicPr>
          <p:nvPr/>
        </p:nvPicPr>
        <p:blipFill>
          <a:blip r:embed="rId2"/>
          <a:srcRect/>
          <a:stretch>
            <a:fillRect/>
          </a:stretch>
        </p:blipFill>
        <p:spPr bwMode="auto">
          <a:xfrm>
            <a:off x="1" y="947056"/>
            <a:ext cx="4224234" cy="4196443"/>
          </a:xfrm>
          <a:prstGeom prst="rect">
            <a:avLst/>
          </a:prstGeom>
          <a:noFill/>
        </p:spPr>
      </p:pic>
      <p:pic>
        <p:nvPicPr>
          <p:cNvPr id="83972" name="Picture 4" descr="ícone de pasta de arquivo de computador isolado no fundo branco 4249014  Vetor no Vecteezy"/>
          <p:cNvPicPr>
            <a:picLocks noChangeAspect="1" noChangeArrowheads="1"/>
          </p:cNvPicPr>
          <p:nvPr/>
        </p:nvPicPr>
        <p:blipFill>
          <a:blip r:embed="rId3"/>
          <a:srcRect/>
          <a:stretch>
            <a:fillRect/>
          </a:stretch>
        </p:blipFill>
        <p:spPr bwMode="auto">
          <a:xfrm>
            <a:off x="4846638" y="966789"/>
            <a:ext cx="1928812" cy="1928812"/>
          </a:xfrm>
          <a:prstGeom prst="rect">
            <a:avLst/>
          </a:prstGeom>
          <a:noFill/>
        </p:spPr>
      </p:pic>
      <p:sp>
        <p:nvSpPr>
          <p:cNvPr id="15" name="Seta para a direita 14"/>
          <p:cNvSpPr/>
          <p:nvPr/>
        </p:nvSpPr>
        <p:spPr>
          <a:xfrm>
            <a:off x="4362450" y="1628775"/>
            <a:ext cx="828675" cy="523875"/>
          </a:xfrm>
          <a:prstGeom prst="rightArrow">
            <a:avLst/>
          </a:prstGeom>
          <a:solidFill>
            <a:schemeClr val="tx2">
              <a:lumMod val="1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17" name="Retângulo 16"/>
          <p:cNvSpPr/>
          <p:nvPr/>
        </p:nvSpPr>
        <p:spPr>
          <a:xfrm>
            <a:off x="5086350" y="2828925"/>
            <a:ext cx="1562100" cy="400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Classe “gatos”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Mas</a:t>
            </a:r>
            <a:r>
              <a:rPr lang="en-US" sz="4800" b="1" dirty="0">
                <a:solidFill>
                  <a:srgbClr val="EA4E60"/>
                </a:solidFill>
                <a:latin typeface="Century Gothic"/>
                <a:ea typeface="Century Gothic"/>
                <a:cs typeface="Century Gothic"/>
                <a:sym typeface="Century Gothic"/>
              </a:rPr>
              <a:t> o </a:t>
            </a:r>
            <a:r>
              <a:rPr lang="en-US" sz="4800" b="1" dirty="0" err="1">
                <a:solidFill>
                  <a:srgbClr val="EA4E60"/>
                </a:solidFill>
                <a:latin typeface="Century Gothic"/>
                <a:ea typeface="Century Gothic"/>
                <a:cs typeface="Century Gothic"/>
                <a:sym typeface="Century Gothic"/>
              </a:rPr>
              <a:t>que</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gera</a:t>
            </a:r>
            <a:r>
              <a:rPr lang="en-US" sz="4800" b="1" dirty="0">
                <a:solidFill>
                  <a:srgbClr val="EA4E60"/>
                </a:solidFill>
                <a:latin typeface="Century Gothic"/>
                <a:ea typeface="Century Gothic"/>
                <a:cs typeface="Century Gothic"/>
                <a:sym typeface="Century Gothic"/>
              </a:rPr>
              <a:t> um </a:t>
            </a:r>
          </a:p>
          <a:p>
            <a:pPr marL="0" marR="0" lvl="0" indent="0" algn="l" rtl="0">
              <a:lnSpc>
                <a:spcPct val="100000"/>
              </a:lnSpc>
              <a:spcBef>
                <a:spcPts val="0"/>
              </a:spcBef>
              <a:spcAft>
                <a:spcPts val="0"/>
              </a:spcAft>
              <a:buClr>
                <a:srgbClr val="000000"/>
              </a:buClr>
              <a:buSzPts val="3200"/>
              <a:buFont typeface="Arial"/>
              <a:buNone/>
            </a:pPr>
            <a:r>
              <a:rPr lang="en-US" sz="4800" b="1" i="0" u="none" strike="noStrike" cap="none" dirty="0" err="1">
                <a:solidFill>
                  <a:schemeClr val="accent6"/>
                </a:solidFill>
                <a:latin typeface="Century Gothic"/>
                <a:ea typeface="Century Gothic"/>
                <a:cs typeface="Century Gothic"/>
                <a:sym typeface="Century Gothic"/>
              </a:rPr>
              <a:t>Treinamento</a:t>
            </a:r>
            <a:r>
              <a:rPr lang="en-US" sz="4800" b="1" i="0" u="none" strike="noStrike" cap="none" dirty="0">
                <a:solidFill>
                  <a:srgbClr val="EA4E60"/>
                </a:solidFill>
                <a:latin typeface="Century Gothic"/>
                <a:ea typeface="Century Gothic"/>
                <a:cs typeface="Century Gothic"/>
                <a:sym typeface="Century Gothic"/>
              </a:rPr>
              <a:t>?</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31</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de aprendizado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Pesos gerados no treinamento</a:t>
            </a:r>
          </a:p>
        </p:txBody>
      </p:sp>
      <p:pic>
        <p:nvPicPr>
          <p:cNvPr id="61442" name="Picture 2" descr="Introdução a Redes Neurais Artificiais - Computação Inteligente"/>
          <p:cNvPicPr>
            <a:picLocks noChangeAspect="1" noChangeArrowheads="1"/>
          </p:cNvPicPr>
          <p:nvPr/>
        </p:nvPicPr>
        <p:blipFill>
          <a:blip r:embed="rId2"/>
          <a:srcRect/>
          <a:stretch>
            <a:fillRect/>
          </a:stretch>
        </p:blipFill>
        <p:spPr bwMode="auto">
          <a:xfrm>
            <a:off x="136526" y="1274713"/>
            <a:ext cx="6616700" cy="3659236"/>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de aprendizado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Arquivos de pesos</a:t>
            </a:r>
          </a:p>
        </p:txBody>
      </p:sp>
      <p:pic>
        <p:nvPicPr>
          <p:cNvPr id="71682" name="Picture 2"/>
          <p:cNvPicPr>
            <a:picLocks noChangeAspect="1" noChangeArrowheads="1"/>
          </p:cNvPicPr>
          <p:nvPr/>
        </p:nvPicPr>
        <p:blipFill>
          <a:blip r:embed="rId2"/>
          <a:srcRect/>
          <a:stretch>
            <a:fillRect/>
          </a:stretch>
        </p:blipFill>
        <p:spPr bwMode="auto">
          <a:xfrm>
            <a:off x="447675" y="1395414"/>
            <a:ext cx="6343650" cy="2081510"/>
          </a:xfrm>
          <a:prstGeom prst="rect">
            <a:avLst/>
          </a:prstGeom>
          <a:noFill/>
          <a:ln w="9525">
            <a:noFill/>
            <a:miter lim="800000"/>
            <a:headEnd/>
            <a:tailEnd/>
          </a:ln>
          <a:effectLst/>
        </p:spPr>
      </p:pic>
      <p:pic>
        <p:nvPicPr>
          <p:cNvPr id="71684" name="Picture 4" descr="Símbolo de extensão de arquivo de texto txt - ícones de interface grátis"/>
          <p:cNvPicPr>
            <a:picLocks noChangeAspect="1" noChangeArrowheads="1"/>
          </p:cNvPicPr>
          <p:nvPr/>
        </p:nvPicPr>
        <p:blipFill>
          <a:blip r:embed="rId3"/>
          <a:srcRect/>
          <a:stretch>
            <a:fillRect/>
          </a:stretch>
        </p:blipFill>
        <p:spPr bwMode="auto">
          <a:xfrm>
            <a:off x="6704012" y="1404938"/>
            <a:ext cx="2049463" cy="2049463"/>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Arquivos de pesos</a:t>
            </a:r>
          </a:p>
        </p:txBody>
      </p:sp>
      <p:pic>
        <p:nvPicPr>
          <p:cNvPr id="17" name="Picture 2" descr="Introdução a Redes Neurais Artificiais - Computação Inteligente"/>
          <p:cNvPicPr>
            <a:picLocks noChangeAspect="1" noChangeArrowheads="1"/>
          </p:cNvPicPr>
          <p:nvPr/>
        </p:nvPicPr>
        <p:blipFill>
          <a:blip r:embed="rId2"/>
          <a:srcRect/>
          <a:stretch>
            <a:fillRect/>
          </a:stretch>
        </p:blipFill>
        <p:spPr bwMode="auto">
          <a:xfrm>
            <a:off x="136526" y="1274713"/>
            <a:ext cx="6616700" cy="3659236"/>
          </a:xfrm>
          <a:prstGeom prst="rect">
            <a:avLst/>
          </a:prstGeom>
          <a:noFill/>
        </p:spPr>
      </p:pic>
      <p:pic>
        <p:nvPicPr>
          <p:cNvPr id="71684" name="Picture 4" descr="Símbolo de extensão de arquivo de texto txt - ícones de interface grátis"/>
          <p:cNvPicPr>
            <a:picLocks noChangeAspect="1" noChangeArrowheads="1"/>
          </p:cNvPicPr>
          <p:nvPr/>
        </p:nvPicPr>
        <p:blipFill>
          <a:blip r:embed="rId3"/>
          <a:srcRect/>
          <a:stretch>
            <a:fillRect/>
          </a:stretch>
        </p:blipFill>
        <p:spPr bwMode="auto">
          <a:xfrm>
            <a:off x="5576889" y="671514"/>
            <a:ext cx="1090611" cy="1090611"/>
          </a:xfrm>
          <a:prstGeom prst="rect">
            <a:avLst/>
          </a:prstGeom>
          <a:noFill/>
        </p:spPr>
      </p:pic>
      <p:sp>
        <p:nvSpPr>
          <p:cNvPr id="18" name="Seta para a direita 17"/>
          <p:cNvSpPr/>
          <p:nvPr/>
        </p:nvSpPr>
        <p:spPr>
          <a:xfrm>
            <a:off x="4400550" y="990600"/>
            <a:ext cx="1009650" cy="4953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Pesos gerados em uma rede</a:t>
            </a:r>
          </a:p>
        </p:txBody>
      </p:sp>
      <p:pic>
        <p:nvPicPr>
          <p:cNvPr id="71684" name="Picture 4" descr="Símbolo de extensão de arquivo de texto txt - ícones de interface grátis"/>
          <p:cNvPicPr>
            <a:picLocks noChangeAspect="1" noChangeArrowheads="1"/>
          </p:cNvPicPr>
          <p:nvPr/>
        </p:nvPicPr>
        <p:blipFill>
          <a:blip r:embed="rId2"/>
          <a:srcRect/>
          <a:stretch>
            <a:fillRect/>
          </a:stretch>
        </p:blipFill>
        <p:spPr bwMode="auto">
          <a:xfrm>
            <a:off x="5576889" y="671514"/>
            <a:ext cx="1090611" cy="1090611"/>
          </a:xfrm>
          <a:prstGeom prst="rect">
            <a:avLst/>
          </a:prstGeom>
          <a:noFill/>
        </p:spPr>
      </p:pic>
      <p:sp>
        <p:nvSpPr>
          <p:cNvPr id="18" name="Seta para a direita 17"/>
          <p:cNvSpPr/>
          <p:nvPr/>
        </p:nvSpPr>
        <p:spPr>
          <a:xfrm>
            <a:off x="4400550" y="990600"/>
            <a:ext cx="1009650" cy="4953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pic>
        <p:nvPicPr>
          <p:cNvPr id="76802" name="Picture 2"/>
          <p:cNvPicPr>
            <a:picLocks noChangeAspect="1" noChangeArrowheads="1"/>
          </p:cNvPicPr>
          <p:nvPr/>
        </p:nvPicPr>
        <p:blipFill>
          <a:blip r:embed="rId3"/>
          <a:srcRect/>
          <a:stretch>
            <a:fillRect/>
          </a:stretch>
        </p:blipFill>
        <p:spPr bwMode="auto">
          <a:xfrm>
            <a:off x="509588" y="1348297"/>
            <a:ext cx="3490911" cy="3795203"/>
          </a:xfrm>
          <a:prstGeom prst="rect">
            <a:avLst/>
          </a:prstGeom>
          <a:noFill/>
          <a:ln w="9525">
            <a:noFill/>
            <a:miter lim="800000"/>
            <a:headEnd/>
            <a:tailEnd/>
          </a:ln>
          <a:effectLst/>
        </p:spPr>
      </p:pic>
      <p:pic>
        <p:nvPicPr>
          <p:cNvPr id="76803" name="Picture 3"/>
          <p:cNvPicPr>
            <a:picLocks noChangeAspect="1" noChangeArrowheads="1"/>
          </p:cNvPicPr>
          <p:nvPr/>
        </p:nvPicPr>
        <p:blipFill>
          <a:blip r:embed="rId4"/>
          <a:srcRect/>
          <a:stretch>
            <a:fillRect/>
          </a:stretch>
        </p:blipFill>
        <p:spPr bwMode="auto">
          <a:xfrm>
            <a:off x="4005263" y="3057525"/>
            <a:ext cx="3971925" cy="208597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err="1">
                <a:solidFill>
                  <a:schemeClr val="accent6"/>
                </a:solidFill>
                <a:latin typeface="Century Gothic"/>
                <a:ea typeface="Century Gothic"/>
                <a:cs typeface="Century Gothic"/>
                <a:sym typeface="Century Gothic"/>
              </a:rPr>
              <a:t>Algoritmo</a:t>
            </a:r>
            <a:r>
              <a:rPr lang="en-US" sz="5500" b="1" dirty="0">
                <a:solidFill>
                  <a:schemeClr val="accent6"/>
                </a:solidFill>
                <a:latin typeface="Century Gothic"/>
                <a:ea typeface="Century Gothic"/>
                <a:cs typeface="Century Gothic"/>
                <a:sym typeface="Century Gothic"/>
              </a:rPr>
              <a:t> </a:t>
            </a:r>
            <a:r>
              <a:rPr lang="en-US" sz="5500" b="1" dirty="0">
                <a:solidFill>
                  <a:srgbClr val="FF0000"/>
                </a:solidFill>
                <a:latin typeface="Century Gothic"/>
                <a:ea typeface="Century Gothic"/>
                <a:cs typeface="Century Gothic"/>
                <a:sym typeface="Century Gothic"/>
              </a:rPr>
              <a:t>Neural</a:t>
            </a:r>
            <a:r>
              <a:rPr lang="en-US" sz="5500" b="1" dirty="0">
                <a:solidFill>
                  <a:schemeClr val="accent6"/>
                </a:solidFill>
                <a:latin typeface="Century Gothic"/>
                <a:ea typeface="Century Gothic"/>
                <a:cs typeface="Century Gothic"/>
                <a:sym typeface="Century Gothic"/>
              </a:rPr>
              <a:t> </a:t>
            </a:r>
            <a:endParaRPr sz="55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36</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Relação dos pesos</a:t>
            </a:r>
          </a:p>
        </p:txBody>
      </p:sp>
      <p:pic>
        <p:nvPicPr>
          <p:cNvPr id="72706" name="Picture 2" descr="https://www.inf.ufsc.br/~aldo.vw/patrec/encoder.jpg"/>
          <p:cNvPicPr>
            <a:picLocks noChangeAspect="1" noChangeArrowheads="1"/>
          </p:cNvPicPr>
          <p:nvPr/>
        </p:nvPicPr>
        <p:blipFill>
          <a:blip r:embed="rId2"/>
          <a:srcRect/>
          <a:stretch>
            <a:fillRect/>
          </a:stretch>
        </p:blipFill>
        <p:spPr bwMode="auto">
          <a:xfrm>
            <a:off x="412750" y="1338262"/>
            <a:ext cx="6597650" cy="3371851"/>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Algoritmo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Treinamento da RNA</a:t>
            </a:r>
          </a:p>
        </p:txBody>
      </p:sp>
      <p:pic>
        <p:nvPicPr>
          <p:cNvPr id="75778" name="Picture 2"/>
          <p:cNvPicPr>
            <a:picLocks noChangeAspect="1" noChangeArrowheads="1"/>
          </p:cNvPicPr>
          <p:nvPr/>
        </p:nvPicPr>
        <p:blipFill>
          <a:blip r:embed="rId2"/>
          <a:srcRect/>
          <a:stretch>
            <a:fillRect/>
          </a:stretch>
        </p:blipFill>
        <p:spPr bwMode="auto">
          <a:xfrm>
            <a:off x="4467225" y="18974"/>
            <a:ext cx="3100736" cy="5124526"/>
          </a:xfrm>
          <a:prstGeom prst="rect">
            <a:avLst/>
          </a:prstGeom>
          <a:noFill/>
          <a:ln w="9525">
            <a:noFill/>
            <a:miter lim="800000"/>
            <a:headEnd/>
            <a:tailEnd/>
          </a:ln>
          <a:effectLst/>
        </p:spPr>
      </p:pic>
      <p:pic>
        <p:nvPicPr>
          <p:cNvPr id="75780" name="Picture 4" descr="Customizando Redes Neurais com Funções de Ativação Alternativas — Ciência e  Dados"/>
          <p:cNvPicPr>
            <a:picLocks noChangeAspect="1" noChangeArrowheads="1"/>
          </p:cNvPicPr>
          <p:nvPr/>
        </p:nvPicPr>
        <p:blipFill>
          <a:blip r:embed="rId3"/>
          <a:srcRect/>
          <a:stretch>
            <a:fillRect/>
          </a:stretch>
        </p:blipFill>
        <p:spPr bwMode="auto">
          <a:xfrm>
            <a:off x="0" y="971550"/>
            <a:ext cx="4419600" cy="417195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Importando Modelos de RNA</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4754" name="Picture 2"/>
          <p:cNvPicPr>
            <a:picLocks noChangeAspect="1" noChangeArrowheads="1"/>
          </p:cNvPicPr>
          <p:nvPr/>
        </p:nvPicPr>
        <p:blipFill>
          <a:blip r:embed="rId2"/>
          <a:srcRect/>
          <a:stretch>
            <a:fillRect/>
          </a:stretch>
        </p:blipFill>
        <p:spPr bwMode="auto">
          <a:xfrm>
            <a:off x="0" y="714375"/>
            <a:ext cx="8915400" cy="3600450"/>
          </a:xfrm>
          <a:prstGeom prst="rect">
            <a:avLst/>
          </a:prstGeom>
          <a:noFill/>
          <a:ln w="9525">
            <a:noFill/>
            <a:miter lim="800000"/>
            <a:headEnd/>
            <a:tailEnd/>
          </a:ln>
          <a:effectLst/>
        </p:spPr>
      </p:pic>
      <p:pic>
        <p:nvPicPr>
          <p:cNvPr id="74756" name="Picture 4" descr="Keras: the Python deep learning API"/>
          <p:cNvPicPr>
            <a:picLocks noChangeAspect="1" noChangeArrowheads="1"/>
          </p:cNvPicPr>
          <p:nvPr/>
        </p:nvPicPr>
        <p:blipFill>
          <a:blip r:embed="rId3"/>
          <a:srcRect/>
          <a:stretch>
            <a:fillRect/>
          </a:stretch>
        </p:blipFill>
        <p:spPr bwMode="auto">
          <a:xfrm>
            <a:off x="114301" y="4324350"/>
            <a:ext cx="2824656" cy="81915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pic>
        <p:nvPicPr>
          <p:cNvPr id="2050" name="Picture 2"/>
          <p:cNvPicPr>
            <a:picLocks noChangeAspect="1" noChangeArrowheads="1"/>
          </p:cNvPicPr>
          <p:nvPr/>
        </p:nvPicPr>
        <p:blipFill>
          <a:blip r:embed="rId3"/>
          <a:srcRect/>
          <a:stretch>
            <a:fillRect/>
          </a:stretch>
        </p:blipFill>
        <p:spPr bwMode="auto">
          <a:xfrm>
            <a:off x="0" y="1285866"/>
            <a:ext cx="9144000" cy="857256"/>
          </a:xfrm>
          <a:prstGeom prst="rect">
            <a:avLst/>
          </a:prstGeom>
          <a:noFill/>
          <a:ln w="9525">
            <a:noFill/>
            <a:miter lim="800000"/>
            <a:headEnd/>
            <a:tailEnd/>
          </a:ln>
          <a:effectLst/>
        </p:spPr>
      </p:pic>
      <p:pic>
        <p:nvPicPr>
          <p:cNvPr id="14" name="Picture 6" descr="Resultado de imagem para logo usp icmc"/>
          <p:cNvPicPr>
            <a:picLocks noChangeAspect="1" noChangeArrowheads="1"/>
          </p:cNvPicPr>
          <p:nvPr/>
        </p:nvPicPr>
        <p:blipFill>
          <a:blip r:embed="rId4"/>
          <a:srcRect/>
          <a:stretch>
            <a:fillRect/>
          </a:stretch>
        </p:blipFill>
        <p:spPr bwMode="auto">
          <a:xfrm>
            <a:off x="1442224" y="2196700"/>
            <a:ext cx="1222711" cy="1667814"/>
          </a:xfrm>
          <a:prstGeom prst="rect">
            <a:avLst/>
          </a:prstGeom>
          <a:noFill/>
        </p:spPr>
      </p:pic>
      <p:pic>
        <p:nvPicPr>
          <p:cNvPr id="54274" name="Picture 2"/>
          <p:cNvPicPr>
            <a:picLocks noChangeAspect="1" noChangeArrowheads="1"/>
          </p:cNvPicPr>
          <p:nvPr/>
        </p:nvPicPr>
        <p:blipFill>
          <a:blip r:embed="rId5"/>
          <a:srcRect/>
          <a:stretch>
            <a:fillRect/>
          </a:stretch>
        </p:blipFill>
        <p:spPr bwMode="auto">
          <a:xfrm>
            <a:off x="4447308" y="2118774"/>
            <a:ext cx="4696691" cy="3024727"/>
          </a:xfrm>
          <a:prstGeom prst="rect">
            <a:avLst/>
          </a:prstGeom>
          <a:noFill/>
          <a:ln w="9525">
            <a:noFill/>
            <a:miter lim="800000"/>
            <a:headEnd/>
            <a:tailEnd/>
          </a:ln>
          <a:effectLst/>
        </p:spPr>
      </p:pic>
      <p:pic>
        <p:nvPicPr>
          <p:cNvPr id="54276" name="Picture 4" descr="Resultado de imagem para jacto logo"/>
          <p:cNvPicPr>
            <a:picLocks noChangeAspect="1" noChangeArrowheads="1"/>
          </p:cNvPicPr>
          <p:nvPr/>
        </p:nvPicPr>
        <p:blipFill>
          <a:blip r:embed="rId6"/>
          <a:srcRect/>
          <a:stretch>
            <a:fillRect/>
          </a:stretch>
        </p:blipFill>
        <p:spPr bwMode="auto">
          <a:xfrm>
            <a:off x="539256" y="3911213"/>
            <a:ext cx="2889737" cy="1178709"/>
          </a:xfrm>
          <a:prstGeom prst="rect">
            <a:avLst/>
          </a:prstGeom>
          <a:noFill/>
        </p:spPr>
      </p:pic>
      <p:sp>
        <p:nvSpPr>
          <p:cNvPr id="12" name="CaixaDeTexto 11"/>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Exemplo de RNA no COLAB</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4758" name="Picture 6" descr="redes neurais"/>
          <p:cNvPicPr>
            <a:picLocks noChangeAspect="1" noChangeArrowheads="1"/>
          </p:cNvPicPr>
          <p:nvPr/>
        </p:nvPicPr>
        <p:blipFill>
          <a:blip r:embed="rId2"/>
          <a:srcRect/>
          <a:stretch>
            <a:fillRect/>
          </a:stretch>
        </p:blipFill>
        <p:spPr bwMode="auto">
          <a:xfrm>
            <a:off x="657225" y="917327"/>
            <a:ext cx="4467225" cy="3402141"/>
          </a:xfrm>
          <a:prstGeom prst="rect">
            <a:avLst/>
          </a:prstGeom>
          <a:noFill/>
        </p:spPr>
      </p:pic>
      <p:pic>
        <p:nvPicPr>
          <p:cNvPr id="74760" name="Picture 8" descr="Manipulando vários arquivos CSV com Python no Google Colab | by Gustavo  Fernandes Da Cruz Lima | Medium"/>
          <p:cNvPicPr>
            <a:picLocks noChangeAspect="1" noChangeArrowheads="1"/>
          </p:cNvPicPr>
          <p:nvPr/>
        </p:nvPicPr>
        <p:blipFill>
          <a:blip r:embed="rId3"/>
          <a:srcRect/>
          <a:stretch>
            <a:fillRect/>
          </a:stretch>
        </p:blipFill>
        <p:spPr bwMode="auto">
          <a:xfrm>
            <a:off x="5111751" y="2033588"/>
            <a:ext cx="4165599" cy="1249680"/>
          </a:xfrm>
          <a:prstGeom prst="rect">
            <a:avLst/>
          </a:prstGeom>
          <a:noFill/>
        </p:spPr>
      </p:pic>
      <p:sp>
        <p:nvSpPr>
          <p:cNvPr id="18" name="CaixaDeTexto 17"/>
          <p:cNvSpPr txBox="1"/>
          <p:nvPr/>
        </p:nvSpPr>
        <p:spPr>
          <a:xfrm>
            <a:off x="180975" y="4419600"/>
            <a:ext cx="6448425" cy="738664"/>
          </a:xfrm>
          <a:prstGeom prst="rect">
            <a:avLst/>
          </a:prstGeom>
          <a:noFill/>
        </p:spPr>
        <p:txBody>
          <a:bodyPr wrap="square" rtlCol="0">
            <a:spAutoFit/>
          </a:bodyPr>
          <a:lstStyle/>
          <a:p>
            <a:r>
              <a:rPr lang="pt-BR" dirty="0"/>
              <a:t>https://colab.research.google.com/github/storopoli/ciencia-de-dados/blob/master/notebooks/Aula_18_a_Redes_Neurais_com_TensorFlow.ipynb#scrollTo=6zmMUxg8pfqE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a:solidFill>
                  <a:schemeClr val="accent6"/>
                </a:solidFill>
                <a:latin typeface="Century Gothic"/>
                <a:ea typeface="Century Gothic"/>
                <a:cs typeface="Century Gothic"/>
                <a:sym typeface="Century Gothic"/>
              </a:rPr>
              <a:t>Redes </a:t>
            </a:r>
          </a:p>
          <a:p>
            <a:pPr marL="0" marR="0" lvl="0" indent="0" algn="l" rtl="0">
              <a:lnSpc>
                <a:spcPct val="100000"/>
              </a:lnSpc>
              <a:spcBef>
                <a:spcPts val="0"/>
              </a:spcBef>
              <a:spcAft>
                <a:spcPts val="0"/>
              </a:spcAft>
              <a:buClr>
                <a:srgbClr val="000000"/>
              </a:buClr>
              <a:buSzPts val="3200"/>
              <a:buFont typeface="Arial"/>
              <a:buNone/>
            </a:pPr>
            <a:r>
              <a:rPr lang="en-US" sz="5500" b="1" dirty="0" err="1">
                <a:solidFill>
                  <a:schemeClr val="accent6"/>
                </a:solidFill>
                <a:latin typeface="Century Gothic"/>
                <a:ea typeface="Century Gothic"/>
                <a:cs typeface="Century Gothic"/>
                <a:sym typeface="Century Gothic"/>
              </a:rPr>
              <a:t>Adversárias</a:t>
            </a:r>
            <a:r>
              <a:rPr lang="en-US" sz="5500" b="1" dirty="0">
                <a:solidFill>
                  <a:schemeClr val="accent6"/>
                </a:solidFill>
                <a:latin typeface="Century Gothic"/>
                <a:ea typeface="Century Gothic"/>
                <a:cs typeface="Century Gothic"/>
                <a:sym typeface="Century Gothic"/>
              </a:rPr>
              <a:t> </a:t>
            </a:r>
            <a:endParaRPr sz="55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41</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extLst>
      <p:ext uri="{BB962C8B-B14F-4D97-AF65-F5344CB8AC3E}">
        <p14:creationId xmlns:p14="http://schemas.microsoft.com/office/powerpoint/2010/main" val="2549163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791075" cy="430887"/>
          </a:xfrm>
          <a:prstGeom prst="rect">
            <a:avLst/>
          </a:prstGeom>
          <a:noFill/>
        </p:spPr>
        <p:txBody>
          <a:bodyPr wrap="square" rtlCol="0">
            <a:spAutoFit/>
          </a:bodyPr>
          <a:lstStyle/>
          <a:p>
            <a:r>
              <a:rPr lang="pt-BR" sz="2200" b="1" dirty="0" err="1"/>
              <a:t>DeepFake</a:t>
            </a:r>
            <a:endParaRPr lang="pt-BR" sz="2200" b="1" dirty="0"/>
          </a:p>
        </p:txBody>
      </p:sp>
      <p:pic>
        <p:nvPicPr>
          <p:cNvPr id="2050" name="Picture 2" descr="gan">
            <a:extLst>
              <a:ext uri="{FF2B5EF4-FFF2-40B4-BE49-F238E27FC236}">
                <a16:creationId xmlns:a16="http://schemas.microsoft.com/office/drawing/2014/main" id="{FBCF68F2-1E2E-9E79-3ACD-11D49B5EC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 y="1382751"/>
            <a:ext cx="7163038" cy="3572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01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2862322"/>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Imagine que a tarefa seja gerar uma imagem inspirada no estilo artístico de Picasso. As equipes de desenvolvimento de IA podem coletar todas as pinturas de Picasso e treinar uma GAN para identificar as cores, características e pinceladas individuais representativas das obras do artista.</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055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19"/>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O sistema de imitação aplica os conhecimentos que tem para produzir milhares de novas imagens no estilo de Picasso, usando características de obras de arte existentes, enquanto outro sistema de IA avalia a semelhança entre as criações e o estilo de Picasso e gera uma classificação. Os resultados não convincentes são retornados ao sistema de imitação para serem aprimorados.</a:t>
            </a:r>
            <a:endParaRPr lang="pt-BR" sz="1800" b="1" dirty="0">
              <a:solidFill>
                <a:schemeClr val="tx1">
                  <a:lumMod val="95000"/>
                  <a:lumOff val="5000"/>
                </a:schemeClr>
              </a:solidFill>
              <a:latin typeface="+mj-lt"/>
            </a:endParaRPr>
          </a:p>
        </p:txBody>
      </p:sp>
      <p:pic>
        <p:nvPicPr>
          <p:cNvPr id="4" name="Picture 2" descr="Explicando IA: Redes Adversárias Generativas">
            <a:extLst>
              <a:ext uri="{FF2B5EF4-FFF2-40B4-BE49-F238E27FC236}">
                <a16:creationId xmlns:a16="http://schemas.microsoft.com/office/drawing/2014/main" id="{DE285EF1-6972-6850-1E03-90F700B8C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992" y="432063"/>
            <a:ext cx="4342064" cy="434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41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1200329"/>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Após trocar informações milhões de vezes, o sistema de imitação fica cada vez melhor na criação de pinturas no estilo de Picasso.</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934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139321"/>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As </a:t>
            </a:r>
            <a:r>
              <a:rPr lang="pt-BR" sz="1800" b="0" i="0" dirty="0" err="1">
                <a:solidFill>
                  <a:schemeClr val="tx1">
                    <a:lumMod val="95000"/>
                    <a:lumOff val="5000"/>
                  </a:schemeClr>
                </a:solidFill>
                <a:effectLst/>
                <a:latin typeface="+mj-lt"/>
              </a:rPr>
              <a:t>GANs</a:t>
            </a:r>
            <a:r>
              <a:rPr lang="pt-BR" sz="1800" b="0" i="0" dirty="0">
                <a:solidFill>
                  <a:schemeClr val="tx1">
                    <a:lumMod val="95000"/>
                    <a:lumOff val="5000"/>
                  </a:schemeClr>
                </a:solidFill>
                <a:effectLst/>
                <a:latin typeface="+mj-lt"/>
              </a:rPr>
              <a:t> vão além da simples memorização do que já foi feito: elas criam conteúdo novo. Por isso, elas são consideradas um marco importante pela comunidade de pesquisa de IA. Designers e arquitetos já exploram o potencial desses sistemas para gerar modelos 3D de carros e edifícios com base no estudo de fotos em 2D.</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142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4098" name="Picture 2" descr="Deep Learning 18: GANs with PyTorch – IreneLi">
            <a:extLst>
              <a:ext uri="{FF2B5EF4-FFF2-40B4-BE49-F238E27FC236}">
                <a16:creationId xmlns:a16="http://schemas.microsoft.com/office/drawing/2014/main" id="{3C7CC946-C904-0891-8F36-7AB5200D1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873" y="1097250"/>
            <a:ext cx="5744840" cy="350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923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8194" name="Picture 2" descr="Capítulo 54 - Introdução às Redes Adversárias Generativas (GANs -  Generative Adversarial Networks) - Deep Learning Book">
            <a:extLst>
              <a:ext uri="{FF2B5EF4-FFF2-40B4-BE49-F238E27FC236}">
                <a16:creationId xmlns:a16="http://schemas.microsoft.com/office/drawing/2014/main" id="{1CF57B27-DCDA-7CE8-D256-9529B7CB0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 y="776235"/>
            <a:ext cx="9144000" cy="39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03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9218" name="Picture 2" descr="CBN - A rádio que toca notícia - Mulheres são vítimas de 'deep fake' na  internet">
            <a:extLst>
              <a:ext uri="{FF2B5EF4-FFF2-40B4-BE49-F238E27FC236}">
                <a16:creationId xmlns:a16="http://schemas.microsoft.com/office/drawing/2014/main" id="{51CF422D-C461-EF2F-32A5-12ABB1658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191" y="1226570"/>
            <a:ext cx="5319521" cy="299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90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pic>
        <p:nvPicPr>
          <p:cNvPr id="2050" name="Picture 2"/>
          <p:cNvPicPr>
            <a:picLocks noChangeAspect="1" noChangeArrowheads="1"/>
          </p:cNvPicPr>
          <p:nvPr/>
        </p:nvPicPr>
        <p:blipFill>
          <a:blip r:embed="rId3"/>
          <a:srcRect/>
          <a:stretch>
            <a:fillRect/>
          </a:stretch>
        </p:blipFill>
        <p:spPr bwMode="auto">
          <a:xfrm>
            <a:off x="0" y="1285866"/>
            <a:ext cx="9144000" cy="857256"/>
          </a:xfrm>
          <a:prstGeom prst="rect">
            <a:avLst/>
          </a:prstGeom>
          <a:noFill/>
          <a:ln w="9525">
            <a:noFill/>
            <a:miter lim="800000"/>
            <a:headEnd/>
            <a:tailEnd/>
          </a:ln>
          <a:effectLst/>
        </p:spPr>
      </p:pic>
      <p:pic>
        <p:nvPicPr>
          <p:cNvPr id="53250" name="Picture 2" descr="Imagem relacionada"/>
          <p:cNvPicPr>
            <a:picLocks noChangeAspect="1" noChangeArrowheads="1"/>
          </p:cNvPicPr>
          <p:nvPr/>
        </p:nvPicPr>
        <p:blipFill>
          <a:blip r:embed="rId4" cstate="print"/>
          <a:srcRect/>
          <a:stretch>
            <a:fillRect/>
          </a:stretch>
        </p:blipFill>
        <p:spPr bwMode="auto">
          <a:xfrm>
            <a:off x="4246420" y="2139702"/>
            <a:ext cx="4912023" cy="3003798"/>
          </a:xfrm>
          <a:prstGeom prst="rect">
            <a:avLst/>
          </a:prstGeom>
          <a:noFill/>
        </p:spPr>
      </p:pic>
      <p:pic>
        <p:nvPicPr>
          <p:cNvPr id="53252" name="Picture 4" descr="Resultado de imagem para logo scania"/>
          <p:cNvPicPr>
            <a:picLocks noChangeAspect="1" noChangeArrowheads="1"/>
          </p:cNvPicPr>
          <p:nvPr/>
        </p:nvPicPr>
        <p:blipFill>
          <a:blip r:embed="rId5"/>
          <a:srcRect/>
          <a:stretch>
            <a:fillRect/>
          </a:stretch>
        </p:blipFill>
        <p:spPr bwMode="auto">
          <a:xfrm>
            <a:off x="395536" y="3917641"/>
            <a:ext cx="2571768" cy="1118720"/>
          </a:xfrm>
          <a:prstGeom prst="rect">
            <a:avLst/>
          </a:prstGeom>
          <a:noFill/>
        </p:spPr>
      </p:pic>
      <p:pic>
        <p:nvPicPr>
          <p:cNvPr id="14" name="Picture 6" descr="Resultado de imagem para logo usp icmc"/>
          <p:cNvPicPr>
            <a:picLocks noChangeAspect="1" noChangeArrowheads="1"/>
          </p:cNvPicPr>
          <p:nvPr/>
        </p:nvPicPr>
        <p:blipFill>
          <a:blip r:embed="rId6"/>
          <a:srcRect/>
          <a:stretch>
            <a:fillRect/>
          </a:stretch>
        </p:blipFill>
        <p:spPr bwMode="auto">
          <a:xfrm>
            <a:off x="968862" y="2189820"/>
            <a:ext cx="1428760" cy="1667814"/>
          </a:xfrm>
          <a:prstGeom prst="rect">
            <a:avLst/>
          </a:prstGeom>
          <a:noFill/>
        </p:spPr>
      </p:pic>
      <p:sp>
        <p:nvSpPr>
          <p:cNvPr id="12" name="CaixaDeTexto 11"/>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10242" name="Picture 2" descr="La Chine va réguler l'usage des deepfakes — Siècle Digital">
            <a:extLst>
              <a:ext uri="{FF2B5EF4-FFF2-40B4-BE49-F238E27FC236}">
                <a16:creationId xmlns:a16="http://schemas.microsoft.com/office/drawing/2014/main" id="{E7DD5B74-3C39-9EBD-21A2-B360008EB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25" y="1136935"/>
            <a:ext cx="6134630" cy="358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671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51</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Problemas </a:t>
            </a:r>
            <a:endParaRPr lang="pt-BR" sz="1800" b="1" dirty="0">
              <a:solidFill>
                <a:schemeClr val="tx1">
                  <a:lumMod val="95000"/>
                  <a:lumOff val="5000"/>
                </a:schemeClr>
              </a:solidFill>
              <a:latin typeface="+mj-lt"/>
            </a:endParaRPr>
          </a:p>
        </p:txBody>
      </p:sp>
      <p:pic>
        <p:nvPicPr>
          <p:cNvPr id="11266" name="Picture 2" descr="Perfis fakes: como a Inteligência Artificial cria “pessoas” nas redes  sociais - Olhar Digital">
            <a:extLst>
              <a:ext uri="{FF2B5EF4-FFF2-40B4-BE49-F238E27FC236}">
                <a16:creationId xmlns:a16="http://schemas.microsoft.com/office/drawing/2014/main" id="{BC560E01-2F2B-575B-7E3D-7518814E6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 y="1317666"/>
            <a:ext cx="5387689" cy="3588102"/>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B6AA8F3D-426F-D3F3-F704-AC032AA698FD}"/>
              </a:ext>
            </a:extLst>
          </p:cNvPr>
          <p:cNvSpPr txBox="1"/>
          <p:nvPr/>
        </p:nvSpPr>
        <p:spPr>
          <a:xfrm>
            <a:off x="5449229" y="1317013"/>
            <a:ext cx="3463783" cy="1169551"/>
          </a:xfrm>
          <a:prstGeom prst="rect">
            <a:avLst/>
          </a:prstGeom>
          <a:noFill/>
        </p:spPr>
        <p:txBody>
          <a:bodyPr wrap="square" rtlCol="0">
            <a:spAutoFit/>
          </a:bodyPr>
          <a:lstStyle/>
          <a:p>
            <a:pPr marL="285750" indent="-285750">
              <a:buFont typeface="Arial" panose="020B0604020202020204" pitchFamily="34" charset="0"/>
              <a:buChar char="•"/>
            </a:pPr>
            <a:r>
              <a:rPr lang="pt-BR" b="0" i="0" dirty="0">
                <a:solidFill>
                  <a:schemeClr val="tx1">
                    <a:lumMod val="95000"/>
                    <a:lumOff val="5000"/>
                  </a:schemeClr>
                </a:solidFill>
                <a:effectLst/>
                <a:latin typeface="+mj-lt"/>
              </a:rPr>
              <a:t>Desinformação:</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Fraude e extorsão:</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Violação de privacidade:</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Uso indevido de imagens e vozes:</a:t>
            </a:r>
            <a:endParaRPr lang="pt-BR" dirty="0">
              <a:solidFill>
                <a:schemeClr val="tx1">
                  <a:lumMod val="95000"/>
                  <a:lumOff val="5000"/>
                </a:schemeClr>
              </a:solidFill>
              <a:latin typeface="+mj-lt"/>
            </a:endParaRPr>
          </a:p>
          <a:p>
            <a:pPr marL="285750" indent="-285750">
              <a:buFont typeface="Arial" panose="020B0604020202020204" pitchFamily="34" charset="0"/>
              <a:buChar char="•"/>
            </a:pPr>
            <a:r>
              <a:rPr lang="pt-BR" b="0" i="0" dirty="0">
                <a:solidFill>
                  <a:schemeClr val="tx1">
                    <a:lumMod val="95000"/>
                    <a:lumOff val="5000"/>
                  </a:schemeClr>
                </a:solidFill>
                <a:effectLst/>
                <a:latin typeface="+mj-lt"/>
              </a:rPr>
              <a:t>Dificuldade na detecção:</a:t>
            </a:r>
            <a:endParaRPr lang="pt-BR" dirty="0">
              <a:solidFill>
                <a:schemeClr val="tx1">
                  <a:lumMod val="95000"/>
                  <a:lumOff val="5000"/>
                </a:schemeClr>
              </a:solidFill>
              <a:latin typeface="+mj-lt"/>
            </a:endParaRPr>
          </a:p>
        </p:txBody>
      </p:sp>
    </p:spTree>
    <p:extLst>
      <p:ext uri="{BB962C8B-B14F-4D97-AF65-F5344CB8AC3E}">
        <p14:creationId xmlns:p14="http://schemas.microsoft.com/office/powerpoint/2010/main" val="2249215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Aplicações em veículos autônomos  </a:t>
            </a:r>
            <a:endParaRPr lang="pt-BR" sz="1800" b="1" dirty="0">
              <a:solidFill>
                <a:schemeClr val="tx1">
                  <a:lumMod val="95000"/>
                  <a:lumOff val="5000"/>
                </a:schemeClr>
              </a:solidFill>
              <a:latin typeface="+mj-lt"/>
            </a:endParaRPr>
          </a:p>
        </p:txBody>
      </p:sp>
      <p:pic>
        <p:nvPicPr>
          <p:cNvPr id="12292" name="Picture 4" descr="object recognition - How does Google's self-driving car identify  pedestrians? - Artificial Intelligence Stack Exchange">
            <a:extLst>
              <a:ext uri="{FF2B5EF4-FFF2-40B4-BE49-F238E27FC236}">
                <a16:creationId xmlns:a16="http://schemas.microsoft.com/office/drawing/2014/main" id="{532A8699-527C-29C6-FE0F-40670CFB6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02" y="1219200"/>
            <a:ext cx="70866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85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Segmentação</a:t>
            </a:r>
            <a:endParaRPr lang="pt-BR" sz="1800" b="1" dirty="0">
              <a:solidFill>
                <a:schemeClr val="tx1">
                  <a:lumMod val="95000"/>
                  <a:lumOff val="5000"/>
                </a:schemeClr>
              </a:solidFill>
              <a:latin typeface="+mj-lt"/>
            </a:endParaRPr>
          </a:p>
        </p:txBody>
      </p:sp>
      <p:pic>
        <p:nvPicPr>
          <p:cNvPr id="13314" name="Picture 2" descr="How To Label Data For Semantic Segmentation Deep Learning Models? | by  Rayan Potter | ANOLYTICS | Medium">
            <a:extLst>
              <a:ext uri="{FF2B5EF4-FFF2-40B4-BE49-F238E27FC236}">
                <a16:creationId xmlns:a16="http://schemas.microsoft.com/office/drawing/2014/main" id="{2DFFF529-2BC0-EA38-0594-47A7B6D50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5705"/>
            <a:ext cx="9144000" cy="412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00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Oclusões </a:t>
            </a:r>
            <a:endParaRPr lang="pt-BR" sz="1800" b="1" dirty="0">
              <a:solidFill>
                <a:schemeClr val="tx1">
                  <a:lumMod val="95000"/>
                  <a:lumOff val="5000"/>
                </a:schemeClr>
              </a:solidFill>
              <a:latin typeface="+mj-lt"/>
            </a:endParaRPr>
          </a:p>
        </p:txBody>
      </p:sp>
      <p:pic>
        <p:nvPicPr>
          <p:cNvPr id="14338" name="Picture 2" descr="Sensors | Free Full-Text | Spatial Attention Frustum: A 3D Object Detection  Method Focusing on Occluded Objects">
            <a:extLst>
              <a:ext uri="{FF2B5EF4-FFF2-40B4-BE49-F238E27FC236}">
                <a16:creationId xmlns:a16="http://schemas.microsoft.com/office/drawing/2014/main" id="{01696E83-388A-73D3-AA30-BEFE83374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513" y="1118991"/>
            <a:ext cx="4949837" cy="402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334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55</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 </a:t>
            </a:r>
            <a:endParaRPr lang="pt-BR" sz="1800" b="1" dirty="0">
              <a:solidFill>
                <a:schemeClr val="tx1">
                  <a:lumMod val="95000"/>
                  <a:lumOff val="5000"/>
                </a:schemeClr>
              </a:solidFill>
              <a:latin typeface="+mj-lt"/>
            </a:endParaRPr>
          </a:p>
        </p:txBody>
      </p:sp>
      <p:pic>
        <p:nvPicPr>
          <p:cNvPr id="15362" name="Picture 2" descr="Make Your Art Move with Stable Diffusion Animations | by Dhruv Nair |  Towards Data Science">
            <a:extLst>
              <a:ext uri="{FF2B5EF4-FFF2-40B4-BE49-F238E27FC236}">
                <a16:creationId xmlns:a16="http://schemas.microsoft.com/office/drawing/2014/main" id="{40B74CA9-CB2D-F062-DF37-F2CB9B698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52" y="1741277"/>
            <a:ext cx="2645343" cy="264534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Video to video with Stable Diffusion (step-by-step) - Stable Diffusion Art">
            <a:extLst>
              <a:ext uri="{FF2B5EF4-FFF2-40B4-BE49-F238E27FC236}">
                <a16:creationId xmlns:a16="http://schemas.microsoft.com/office/drawing/2014/main" id="{94F2DD37-0091-DF8F-E3BE-26AFFFA42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909" y="1721923"/>
            <a:ext cx="2645343" cy="2645343"/>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A walk through latent space with Stable Diffusion">
            <a:extLst>
              <a:ext uri="{FF2B5EF4-FFF2-40B4-BE49-F238E27FC236}">
                <a16:creationId xmlns:a16="http://schemas.microsoft.com/office/drawing/2014/main" id="{C8B79615-98B1-BD81-20AC-EE77AB6E5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956" y="1721923"/>
            <a:ext cx="2645342" cy="264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293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56</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 </a:t>
            </a:r>
            <a:endParaRPr lang="pt-BR" sz="1800" b="1" dirty="0">
              <a:solidFill>
                <a:schemeClr val="tx1">
                  <a:lumMod val="95000"/>
                  <a:lumOff val="5000"/>
                </a:schemeClr>
              </a:solidFill>
              <a:latin typeface="+mj-lt"/>
            </a:endParaRPr>
          </a:p>
        </p:txBody>
      </p:sp>
      <p:pic>
        <p:nvPicPr>
          <p:cNvPr id="16386" name="Picture 2" descr="GAN Compression: Efficient Architectures for Interactive Conditional GANs">
            <a:extLst>
              <a:ext uri="{FF2B5EF4-FFF2-40B4-BE49-F238E27FC236}">
                <a16:creationId xmlns:a16="http://schemas.microsoft.com/office/drawing/2014/main" id="{393F08C7-D13B-E989-203F-0499129B0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70"/>
            <a:ext cx="9144000" cy="338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16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57</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Projeto prático:</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49" y="776235"/>
            <a:ext cx="7998677" cy="1754326"/>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a:t>
            </a:r>
          </a:p>
          <a:p>
            <a:endParaRPr lang="pt-BR" sz="1800" b="1" dirty="0">
              <a:solidFill>
                <a:schemeClr val="tx1">
                  <a:lumMod val="95000"/>
                  <a:lumOff val="5000"/>
                </a:schemeClr>
              </a:solidFill>
              <a:latin typeface="+mj-lt"/>
            </a:endParaRPr>
          </a:p>
          <a:p>
            <a:r>
              <a:rPr lang="pt-BR" sz="1800" b="1" i="0" dirty="0">
                <a:solidFill>
                  <a:srgbClr val="00B0F0"/>
                </a:solidFill>
                <a:effectLst/>
                <a:latin typeface="+mj-lt"/>
              </a:rPr>
              <a:t>https://colab.research.google.com/github/lexfridman/mit-deep-learning/blob/master/tutorial_gans/tutorial_gans.ipynb</a:t>
            </a:r>
          </a:p>
          <a:p>
            <a:endParaRPr lang="pt-BR" sz="1800" b="1" dirty="0">
              <a:solidFill>
                <a:schemeClr val="tx1">
                  <a:lumMod val="95000"/>
                  <a:lumOff val="5000"/>
                </a:schemeClr>
              </a:solidFill>
              <a:latin typeface="+mj-lt"/>
            </a:endParaRPr>
          </a:p>
          <a:p>
            <a:r>
              <a:rPr lang="pt-BR" sz="1800" b="1" i="0" dirty="0">
                <a:solidFill>
                  <a:schemeClr val="tx1">
                    <a:lumMod val="95000"/>
                    <a:lumOff val="5000"/>
                  </a:schemeClr>
                </a:solidFill>
                <a:effectLst/>
                <a:latin typeface="+mj-lt"/>
              </a:rPr>
              <a:t> </a:t>
            </a:r>
            <a:endParaRPr lang="pt-BR" sz="1800" b="1" dirty="0">
              <a:solidFill>
                <a:schemeClr val="tx1">
                  <a:lumMod val="95000"/>
                  <a:lumOff val="5000"/>
                </a:schemeClr>
              </a:solidFill>
              <a:latin typeface="+mj-lt"/>
            </a:endParaRPr>
          </a:p>
        </p:txBody>
      </p:sp>
    </p:spTree>
    <p:extLst>
      <p:ext uri="{BB962C8B-B14F-4D97-AF65-F5344CB8AC3E}">
        <p14:creationId xmlns:p14="http://schemas.microsoft.com/office/powerpoint/2010/main" val="44204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306"/>
        <p:cNvGrpSpPr/>
        <p:nvPr/>
      </p:nvGrpSpPr>
      <p:grpSpPr>
        <a:xfrm>
          <a:off x="0" y="0"/>
          <a:ext cx="0" cy="0"/>
          <a:chOff x="0" y="0"/>
          <a:chExt cx="0" cy="0"/>
        </a:xfrm>
      </p:grpSpPr>
      <p:sp>
        <p:nvSpPr>
          <p:cNvPr id="3" name="Retângulo 2">
            <a:extLst>
              <a:ext uri="{FF2B5EF4-FFF2-40B4-BE49-F238E27FC236}">
                <a16:creationId xmlns:a16="http://schemas.microsoft.com/office/drawing/2014/main" id="{328983F2-3CE1-70B6-BC5F-C83009F64185}"/>
              </a:ext>
            </a:extLst>
          </p:cNvPr>
          <p:cNvSpPr/>
          <p:nvPr/>
        </p:nvSpPr>
        <p:spPr>
          <a:xfrm>
            <a:off x="0" y="0"/>
            <a:ext cx="9144000"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r>
              <a:rPr lang="en-US" sz="2400">
                <a:solidFill>
                  <a:schemeClr val="lt1"/>
                </a:solidFill>
                <a:latin typeface="Calibri"/>
                <a:ea typeface="Calibri"/>
                <a:cs typeface="Calibri"/>
                <a:sym typeface="Calibri"/>
              </a:rPr>
              <a:t>Prof. Dr. Diego Bruno</a:t>
            </a: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a:solidFill>
                  <a:srgbClr val="FF0000"/>
                </a:solidFill>
                <a:latin typeface="Century Gothic"/>
                <a:ea typeface="Century Gothic"/>
                <a:cs typeface="Century Gothic"/>
                <a:sym typeface="Century Gothic"/>
              </a:rPr>
              <a:t>Obrigado!</a:t>
            </a:r>
            <a:endParaRPr sz="5500" b="0" i="0" u="none" strike="noStrike" cap="none" dirty="0">
              <a:solidFill>
                <a:srgbClr val="FF0000"/>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58</a:t>
            </a:fld>
            <a:r>
              <a:rPr lang="en-US">
                <a:solidFill>
                  <a:srgbClr val="EA4E60"/>
                </a:solidFill>
              </a:rPr>
              <a:t>]</a:t>
            </a:r>
            <a:endParaRPr>
              <a:solidFill>
                <a:srgbClr val="EA4E60"/>
              </a:solidFill>
            </a:endParaRPr>
          </a:p>
        </p:txBody>
      </p:sp>
      <p:sp>
        <p:nvSpPr>
          <p:cNvPr id="312" name="Google Shape;312;g11a3cd0d61f_0_227"/>
          <p:cNvSpPr txBox="1"/>
          <p:nvPr/>
        </p:nvSpPr>
        <p:spPr>
          <a:xfrm>
            <a:off x="-272555" y="2104000"/>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Machine Learning</a:t>
            </a:r>
            <a:endParaRPr sz="1800" b="1" i="1" dirty="0">
              <a:solidFill>
                <a:srgbClr val="FFFF00"/>
              </a:solidFill>
            </a:endParaRPr>
          </a:p>
        </p:txBody>
      </p:sp>
      <p:pic>
        <p:nvPicPr>
          <p:cNvPr id="4" name="Picture 2">
            <a:extLst>
              <a:ext uri="{FF2B5EF4-FFF2-40B4-BE49-F238E27FC236}">
                <a16:creationId xmlns:a16="http://schemas.microsoft.com/office/drawing/2014/main" id="{6545A307-E92B-E053-0F4D-FB43D02FB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4712" y="124069"/>
            <a:ext cx="1195571" cy="463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6</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71667" y="-8718"/>
            <a:ext cx="8854284"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b="1" dirty="0">
                <a:solidFill>
                  <a:srgbClr val="48F048"/>
                </a:solidFill>
                <a:latin typeface="Century Gothic" pitchFamily="34" charset="0"/>
                <a:ea typeface="Century Gothic"/>
                <a:cs typeface="Century Gothic"/>
                <a:sym typeface="Century Gothic"/>
              </a:rPr>
              <a:t> O </a:t>
            </a:r>
            <a:r>
              <a:rPr lang="en-US" sz="3200" b="1" dirty="0" err="1">
                <a:solidFill>
                  <a:srgbClr val="48F048"/>
                </a:solidFill>
                <a:latin typeface="Century Gothic" pitchFamily="34" charset="0"/>
                <a:ea typeface="Century Gothic"/>
                <a:cs typeface="Century Gothic"/>
                <a:sym typeface="Century Gothic"/>
              </a:rPr>
              <a:t>mundo</a:t>
            </a:r>
            <a:r>
              <a:rPr lang="en-US" sz="3200" b="1" dirty="0">
                <a:solidFill>
                  <a:srgbClr val="48F048"/>
                </a:solidFill>
                <a:latin typeface="Century Gothic" pitchFamily="34" charset="0"/>
                <a:ea typeface="Century Gothic"/>
                <a:cs typeface="Century Gothic"/>
                <a:sym typeface="Century Gothic"/>
              </a:rPr>
              <a:t> da IA…</a:t>
            </a:r>
            <a:endParaRPr lang="en-US" sz="3200" b="1" dirty="0">
              <a:solidFill>
                <a:srgbClr val="FF0000"/>
              </a:solidFill>
              <a:latin typeface="Century Gothic" pitchFamily="34" charset="0"/>
              <a:ea typeface="Century Gothic"/>
              <a:cs typeface="Century Gothic"/>
              <a:sym typeface="Century Gothic"/>
            </a:endParaRPr>
          </a:p>
        </p:txBody>
      </p:sp>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Cantos Arredondados 13">
            <a:extLst>
              <a:ext uri="{FF2B5EF4-FFF2-40B4-BE49-F238E27FC236}">
                <a16:creationId xmlns:a16="http://schemas.microsoft.com/office/drawing/2014/main" id="{8E351876-F1D8-958D-C632-5E74797C3691}"/>
              </a:ext>
            </a:extLst>
          </p:cNvPr>
          <p:cNvSpPr/>
          <p:nvPr/>
        </p:nvSpPr>
        <p:spPr>
          <a:xfrm>
            <a:off x="527539" y="1085913"/>
            <a:ext cx="1969476" cy="836336"/>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IA Geral </a:t>
            </a:r>
          </a:p>
        </p:txBody>
      </p:sp>
      <p:sp>
        <p:nvSpPr>
          <p:cNvPr id="16" name="Retângulo: Cantos Arredondados 15">
            <a:extLst>
              <a:ext uri="{FF2B5EF4-FFF2-40B4-BE49-F238E27FC236}">
                <a16:creationId xmlns:a16="http://schemas.microsoft.com/office/drawing/2014/main" id="{E84D24E1-A223-4575-27E7-4688A1C1D99C}"/>
              </a:ext>
            </a:extLst>
          </p:cNvPr>
          <p:cNvSpPr/>
          <p:nvPr/>
        </p:nvSpPr>
        <p:spPr>
          <a:xfrm>
            <a:off x="527539" y="2445461"/>
            <a:ext cx="1969476" cy="83633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IA Restrita</a:t>
            </a:r>
          </a:p>
        </p:txBody>
      </p:sp>
      <p:sp>
        <p:nvSpPr>
          <p:cNvPr id="17" name="Retângulo: Cantos Arredondados 16">
            <a:extLst>
              <a:ext uri="{FF2B5EF4-FFF2-40B4-BE49-F238E27FC236}">
                <a16:creationId xmlns:a16="http://schemas.microsoft.com/office/drawing/2014/main" id="{AAB81CF1-5F8C-73F1-AE03-688892116240}"/>
              </a:ext>
            </a:extLst>
          </p:cNvPr>
          <p:cNvSpPr/>
          <p:nvPr/>
        </p:nvSpPr>
        <p:spPr>
          <a:xfrm>
            <a:off x="527539" y="3807012"/>
            <a:ext cx="1969476" cy="83633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b="1" dirty="0">
              <a:solidFill>
                <a:schemeClr val="tx1"/>
              </a:solidFill>
            </a:endParaRPr>
          </a:p>
          <a:p>
            <a:pPr algn="ctr"/>
            <a:r>
              <a:rPr lang="pt-BR" b="1" i="1" dirty="0" err="1">
                <a:solidFill>
                  <a:schemeClr val="tx1"/>
                </a:solidFill>
              </a:rPr>
              <a:t>Machine</a:t>
            </a:r>
            <a:r>
              <a:rPr lang="pt-BR" b="1" i="1" dirty="0">
                <a:solidFill>
                  <a:schemeClr val="tx1"/>
                </a:solidFill>
              </a:rPr>
              <a:t> Learning</a:t>
            </a:r>
          </a:p>
          <a:p>
            <a:pPr algn="ctr"/>
            <a:endParaRPr lang="pt-BR" dirty="0"/>
          </a:p>
        </p:txBody>
      </p:sp>
      <p:sp>
        <p:nvSpPr>
          <p:cNvPr id="18" name="Cruz 17">
            <a:extLst>
              <a:ext uri="{FF2B5EF4-FFF2-40B4-BE49-F238E27FC236}">
                <a16:creationId xmlns:a16="http://schemas.microsoft.com/office/drawing/2014/main" id="{4F61C971-08E7-A10A-76A7-D8072741CA34}"/>
              </a:ext>
            </a:extLst>
          </p:cNvPr>
          <p:cNvSpPr/>
          <p:nvPr/>
        </p:nvSpPr>
        <p:spPr>
          <a:xfrm>
            <a:off x="1318846" y="1992897"/>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uz 18">
            <a:extLst>
              <a:ext uri="{FF2B5EF4-FFF2-40B4-BE49-F238E27FC236}">
                <a16:creationId xmlns:a16="http://schemas.microsoft.com/office/drawing/2014/main" id="{CBD7BEA7-7B8C-E693-207B-4104872368E4}"/>
              </a:ext>
            </a:extLst>
          </p:cNvPr>
          <p:cNvSpPr/>
          <p:nvPr/>
        </p:nvSpPr>
        <p:spPr>
          <a:xfrm>
            <a:off x="1318846" y="3354490"/>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Picture 2" descr="Resultado de imagem para artificial intelligence movie png">
            <a:extLst>
              <a:ext uri="{FF2B5EF4-FFF2-40B4-BE49-F238E27FC236}">
                <a16:creationId xmlns:a16="http://schemas.microsoft.com/office/drawing/2014/main" id="{ED51EFB6-7D53-92F9-12B3-67180B4217DE}"/>
              </a:ext>
            </a:extLst>
          </p:cNvPr>
          <p:cNvPicPr>
            <a:picLocks noChangeAspect="1" noChangeArrowheads="1"/>
          </p:cNvPicPr>
          <p:nvPr/>
        </p:nvPicPr>
        <p:blipFill>
          <a:blip r:embed="rId4"/>
          <a:srcRect/>
          <a:stretch>
            <a:fillRect/>
          </a:stretch>
        </p:blipFill>
        <p:spPr bwMode="auto">
          <a:xfrm>
            <a:off x="5918250" y="17690"/>
            <a:ext cx="2862218" cy="2862219"/>
          </a:xfrm>
          <a:prstGeom prst="rect">
            <a:avLst/>
          </a:prstGeom>
          <a:noFill/>
        </p:spPr>
      </p:pic>
      <p:pic>
        <p:nvPicPr>
          <p:cNvPr id="7" name="Imagem 6">
            <a:extLst>
              <a:ext uri="{FF2B5EF4-FFF2-40B4-BE49-F238E27FC236}">
                <a16:creationId xmlns:a16="http://schemas.microsoft.com/office/drawing/2014/main" id="{C10979B6-3076-4612-C70E-A55955173C42}"/>
              </a:ext>
            </a:extLst>
          </p:cNvPr>
          <p:cNvPicPr>
            <a:picLocks noChangeAspect="1"/>
          </p:cNvPicPr>
          <p:nvPr/>
        </p:nvPicPr>
        <p:blipFill>
          <a:blip r:embed="rId5"/>
          <a:stretch>
            <a:fillRect/>
          </a:stretch>
        </p:blipFill>
        <p:spPr>
          <a:xfrm>
            <a:off x="2952887" y="563009"/>
            <a:ext cx="3214510" cy="4580491"/>
          </a:xfrm>
          <a:prstGeom prst="rect">
            <a:avLst/>
          </a:prstGeom>
        </p:spPr>
      </p:pic>
      <p:pic>
        <p:nvPicPr>
          <p:cNvPr id="11270" name="Picture 6" descr="Skynet | Bedrock Anarchy Servers PE Wiki | Fandom">
            <a:extLst>
              <a:ext uri="{FF2B5EF4-FFF2-40B4-BE49-F238E27FC236}">
                <a16:creationId xmlns:a16="http://schemas.microsoft.com/office/drawing/2014/main" id="{1AE3DF02-1F26-DBAA-A085-845814AE68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5000" y="3117248"/>
            <a:ext cx="1965900" cy="90035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NG Terminator coleção de imagens para download gratuito - Crazy Png-Png  imagens download grátis-Crazy Png--Png imagens download grátis">
            <a:extLst>
              <a:ext uri="{FF2B5EF4-FFF2-40B4-BE49-F238E27FC236}">
                <a16:creationId xmlns:a16="http://schemas.microsoft.com/office/drawing/2014/main" id="{8C1D4030-B9FB-6791-1B47-8E0BE4BEF7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3946" y="2884268"/>
            <a:ext cx="3055714" cy="219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88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7</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71667" y="-8718"/>
            <a:ext cx="8854284"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dirty="0">
                <a:solidFill>
                  <a:srgbClr val="48F048"/>
                </a:solidFill>
                <a:latin typeface="Century Gothic" pitchFamily="34" charset="0"/>
                <a:ea typeface="Century Gothic"/>
                <a:cs typeface="Century Gothic"/>
                <a:sym typeface="Century Gothic"/>
              </a:rPr>
              <a:t>O que é  </a:t>
            </a:r>
            <a:r>
              <a:rPr lang="en-US" sz="3200" b="1" dirty="0" err="1">
                <a:solidFill>
                  <a:srgbClr val="48F048"/>
                </a:solidFill>
                <a:latin typeface="Century Gothic" pitchFamily="34" charset="0"/>
                <a:ea typeface="Century Gothic"/>
                <a:cs typeface="Century Gothic"/>
                <a:sym typeface="Century Gothic"/>
              </a:rPr>
              <a:t>Visão</a:t>
            </a:r>
            <a:r>
              <a:rPr lang="en-US" sz="3200" b="1" dirty="0">
                <a:solidFill>
                  <a:srgbClr val="48F048"/>
                </a:solidFill>
                <a:latin typeface="Century Gothic" pitchFamily="34" charset="0"/>
                <a:ea typeface="Century Gothic"/>
                <a:cs typeface="Century Gothic"/>
                <a:sym typeface="Century Gothic"/>
              </a:rPr>
              <a:t> </a:t>
            </a:r>
            <a:r>
              <a:rPr lang="en-US" sz="3200" b="1" dirty="0" err="1">
                <a:solidFill>
                  <a:srgbClr val="48F048"/>
                </a:solidFill>
                <a:latin typeface="Century Gothic" pitchFamily="34" charset="0"/>
                <a:ea typeface="Century Gothic"/>
                <a:cs typeface="Century Gothic"/>
                <a:sym typeface="Century Gothic"/>
              </a:rPr>
              <a:t>Computacional</a:t>
            </a:r>
            <a:r>
              <a:rPr lang="en-US" sz="3200" b="1" dirty="0">
                <a:solidFill>
                  <a:srgbClr val="48F048"/>
                </a:solidFill>
                <a:latin typeface="Century Gothic" pitchFamily="34" charset="0"/>
                <a:ea typeface="Century Gothic"/>
                <a:cs typeface="Century Gothic"/>
                <a:sym typeface="Century Gothic"/>
              </a:rPr>
              <a:t>?</a:t>
            </a:r>
            <a:endParaRPr lang="en-US" sz="3200" b="1" dirty="0">
              <a:solidFill>
                <a:srgbClr val="FF0000"/>
              </a:solidFill>
              <a:latin typeface="Century Gothic" pitchFamily="34" charset="0"/>
              <a:ea typeface="Century Gothic"/>
              <a:cs typeface="Century Gothic"/>
              <a:sym typeface="Century Gothic"/>
            </a:endParaRPr>
          </a:p>
        </p:txBody>
      </p:sp>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view: PSPNet — Winner in ILSVRC 2016 (Semantic Segmentation / Scene  Parsing) | by Sik-Ho Tsang | Towards Data Science">
            <a:extLst>
              <a:ext uri="{FF2B5EF4-FFF2-40B4-BE49-F238E27FC236}">
                <a16:creationId xmlns:a16="http://schemas.microsoft.com/office/drawing/2014/main" id="{01D80ED0-37AE-94C9-7086-06A1D6D04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554" y="742371"/>
            <a:ext cx="5198124" cy="4401080"/>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Cantos Arredondados 7">
            <a:extLst>
              <a:ext uri="{FF2B5EF4-FFF2-40B4-BE49-F238E27FC236}">
                <a16:creationId xmlns:a16="http://schemas.microsoft.com/office/drawing/2014/main" id="{0DB6F8F3-BDC9-2439-AFE2-BA802DD05069}"/>
              </a:ext>
            </a:extLst>
          </p:cNvPr>
          <p:cNvSpPr/>
          <p:nvPr/>
        </p:nvSpPr>
        <p:spPr>
          <a:xfrm>
            <a:off x="527539" y="1085913"/>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Sensoriamento: Imagens</a:t>
            </a:r>
          </a:p>
        </p:txBody>
      </p:sp>
      <p:sp>
        <p:nvSpPr>
          <p:cNvPr id="12" name="Retângulo: Cantos Arredondados 11">
            <a:extLst>
              <a:ext uri="{FF2B5EF4-FFF2-40B4-BE49-F238E27FC236}">
                <a16:creationId xmlns:a16="http://schemas.microsoft.com/office/drawing/2014/main" id="{11C87441-9368-4F91-DB2F-5F0FF06F84E3}"/>
              </a:ext>
            </a:extLst>
          </p:cNvPr>
          <p:cNvSpPr/>
          <p:nvPr/>
        </p:nvSpPr>
        <p:spPr>
          <a:xfrm>
            <a:off x="527539" y="2445461"/>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Processamento </a:t>
            </a:r>
          </a:p>
          <a:p>
            <a:pPr algn="ctr"/>
            <a:r>
              <a:rPr lang="pt-BR" b="1" dirty="0">
                <a:solidFill>
                  <a:schemeClr val="tx1"/>
                </a:solidFill>
              </a:rPr>
              <a:t>De Imagens</a:t>
            </a:r>
          </a:p>
        </p:txBody>
      </p:sp>
      <p:sp>
        <p:nvSpPr>
          <p:cNvPr id="13" name="Retângulo: Cantos Arredondados 12">
            <a:extLst>
              <a:ext uri="{FF2B5EF4-FFF2-40B4-BE49-F238E27FC236}">
                <a16:creationId xmlns:a16="http://schemas.microsoft.com/office/drawing/2014/main" id="{577F8565-F194-8FEE-6674-93893DF45AF0}"/>
              </a:ext>
            </a:extLst>
          </p:cNvPr>
          <p:cNvSpPr/>
          <p:nvPr/>
        </p:nvSpPr>
        <p:spPr>
          <a:xfrm>
            <a:off x="527539" y="3807012"/>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b="1" dirty="0">
              <a:solidFill>
                <a:schemeClr val="tx1"/>
              </a:solidFill>
            </a:endParaRPr>
          </a:p>
          <a:p>
            <a:pPr algn="ctr"/>
            <a:r>
              <a:rPr lang="pt-BR" b="1" dirty="0">
                <a:solidFill>
                  <a:schemeClr val="tx1"/>
                </a:solidFill>
              </a:rPr>
              <a:t>Análise: </a:t>
            </a:r>
            <a:r>
              <a:rPr lang="pt-BR" b="1" i="1" dirty="0" err="1">
                <a:solidFill>
                  <a:schemeClr val="tx1"/>
                </a:solidFill>
              </a:rPr>
              <a:t>Machine</a:t>
            </a:r>
            <a:r>
              <a:rPr lang="pt-BR" b="1" i="1" dirty="0">
                <a:solidFill>
                  <a:schemeClr val="tx1"/>
                </a:solidFill>
              </a:rPr>
              <a:t> Learning</a:t>
            </a:r>
          </a:p>
          <a:p>
            <a:pPr algn="ctr"/>
            <a:endParaRPr lang="pt-BR" dirty="0"/>
          </a:p>
        </p:txBody>
      </p:sp>
      <p:sp>
        <p:nvSpPr>
          <p:cNvPr id="9" name="Cruz 8">
            <a:extLst>
              <a:ext uri="{FF2B5EF4-FFF2-40B4-BE49-F238E27FC236}">
                <a16:creationId xmlns:a16="http://schemas.microsoft.com/office/drawing/2014/main" id="{7F4EE34D-CDC2-8BEC-652E-AC860A92A922}"/>
              </a:ext>
            </a:extLst>
          </p:cNvPr>
          <p:cNvSpPr/>
          <p:nvPr/>
        </p:nvSpPr>
        <p:spPr>
          <a:xfrm>
            <a:off x="1318846" y="1992897"/>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ruz 14">
            <a:extLst>
              <a:ext uri="{FF2B5EF4-FFF2-40B4-BE49-F238E27FC236}">
                <a16:creationId xmlns:a16="http://schemas.microsoft.com/office/drawing/2014/main" id="{C5B1FCDD-22EE-1F44-BDDD-20118CD00B0F}"/>
              </a:ext>
            </a:extLst>
          </p:cNvPr>
          <p:cNvSpPr/>
          <p:nvPr/>
        </p:nvSpPr>
        <p:spPr>
          <a:xfrm>
            <a:off x="1318846" y="3354490"/>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6699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43A69F0-8FC6-5800-ECC1-455DAB7BE105}"/>
              </a:ext>
            </a:extLst>
          </p:cNvPr>
          <p:cNvSpPr/>
          <p:nvPr/>
        </p:nvSpPr>
        <p:spPr>
          <a:xfrm>
            <a:off x="0" y="0"/>
            <a:ext cx="9119671"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0F42196E-3998-03B5-5978-DAC2A541994F}"/>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A7DF0EEF-E4C3-7780-A1E5-425076A91F2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8</a:t>
            </a:fld>
            <a:r>
              <a:rPr lang="en-US"/>
              <a:t>]</a:t>
            </a:r>
            <a:endParaRPr/>
          </a:p>
        </p:txBody>
      </p:sp>
      <p:sp>
        <p:nvSpPr>
          <p:cNvPr id="6" name="Google Shape;58;p2">
            <a:extLst>
              <a:ext uri="{FF2B5EF4-FFF2-40B4-BE49-F238E27FC236}">
                <a16:creationId xmlns:a16="http://schemas.microsoft.com/office/drawing/2014/main" id="{C72145C4-98FA-7D92-A2E2-E3D71C725158}"/>
              </a:ext>
            </a:extLst>
          </p:cNvPr>
          <p:cNvSpPr txBox="1"/>
          <p:nvPr/>
        </p:nvSpPr>
        <p:spPr>
          <a:xfrm>
            <a:off x="277090" y="289560"/>
            <a:ext cx="8224009" cy="721484"/>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48F048"/>
                </a:solidFill>
                <a:latin typeface="Century Gothic"/>
                <a:ea typeface="Century Gothic"/>
                <a:cs typeface="Century Gothic"/>
                <a:sym typeface="Century Gothic"/>
              </a:rPr>
              <a:t>Reconhecimento de Pessoas</a:t>
            </a:r>
            <a:endParaRPr sz="3600" b="1" i="0" u="none" strike="noStrike" cap="none" dirty="0">
              <a:solidFill>
                <a:srgbClr val="48F048"/>
              </a:solidFill>
              <a:latin typeface="Century Gothic"/>
              <a:ea typeface="Century Gothic"/>
              <a:cs typeface="Century Gothic"/>
              <a:sym typeface="Century Gothic"/>
            </a:endParaRPr>
          </a:p>
        </p:txBody>
      </p:sp>
      <p:pic>
        <p:nvPicPr>
          <p:cNvPr id="6146" name="Picture 2" descr="Face Recognition GIFs - Get the best GIF on GIPHY">
            <a:extLst>
              <a:ext uri="{FF2B5EF4-FFF2-40B4-BE49-F238E27FC236}">
                <a16:creationId xmlns:a16="http://schemas.microsoft.com/office/drawing/2014/main" id="{B14A42C5-D7B8-5180-C6D8-97C9E5D3F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611" y="1120613"/>
            <a:ext cx="3989873" cy="3989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obocop GIF - Pesquisar em GIFER">
            <a:extLst>
              <a:ext uri="{FF2B5EF4-FFF2-40B4-BE49-F238E27FC236}">
                <a16:creationId xmlns:a16="http://schemas.microsoft.com/office/drawing/2014/main" id="{AAB66B31-C749-CB83-5750-B66B6379A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330" y="3046898"/>
            <a:ext cx="7956247" cy="211783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obocop GIF - Robocop - Discover &amp; Share GIFs">
            <a:extLst>
              <a:ext uri="{FF2B5EF4-FFF2-40B4-BE49-F238E27FC236}">
                <a16:creationId xmlns:a16="http://schemas.microsoft.com/office/drawing/2014/main" id="{A3CD0B57-8A8A-E252-08CE-13E43D640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6" y="1065292"/>
            <a:ext cx="5004947" cy="20198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obocop Slot RTP | Play Online Slots at Paddy Power™ Games">
            <a:extLst>
              <a:ext uri="{FF2B5EF4-FFF2-40B4-BE49-F238E27FC236}">
                <a16:creationId xmlns:a16="http://schemas.microsoft.com/office/drawing/2014/main" id="{C72B368E-F6A4-622E-B9E3-416AF6E232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447363" y="1364755"/>
            <a:ext cx="3989873" cy="39898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A9CD828-7828-05C1-5BA2-DDE9694C9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91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2" name="Retângulo 1">
            <a:extLst>
              <a:ext uri="{FF2B5EF4-FFF2-40B4-BE49-F238E27FC236}">
                <a16:creationId xmlns:a16="http://schemas.microsoft.com/office/drawing/2014/main" id="{2A3D6F3C-A075-7C15-2636-4C716F14D7F4}"/>
              </a:ext>
            </a:extLst>
          </p:cNvPr>
          <p:cNvSpPr/>
          <p:nvPr/>
        </p:nvSpPr>
        <p:spPr>
          <a:xfrm>
            <a:off x="0" y="0"/>
            <a:ext cx="9144000"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154" name="Google Shape;154;g10a4cd88d6f_0_57"/>
          <p:cNvSpPr txBox="1"/>
          <p:nvPr/>
        </p:nvSpPr>
        <p:spPr>
          <a:xfrm>
            <a:off x="342900" y="890280"/>
            <a:ext cx="91440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1" dirty="0">
                <a:solidFill>
                  <a:srgbClr val="EA4E60"/>
                </a:solidFill>
                <a:latin typeface="Century Gothic"/>
                <a:ea typeface="Century Gothic"/>
                <a:cs typeface="Century Gothic"/>
                <a:sym typeface="Century Gothic"/>
              </a:rPr>
              <a:t>Redes </a:t>
            </a:r>
            <a:r>
              <a:rPr lang="en-US" sz="5500" b="1" i="1" dirty="0" err="1">
                <a:solidFill>
                  <a:srgbClr val="FFFF00"/>
                </a:solidFill>
                <a:latin typeface="Century Gothic"/>
                <a:ea typeface="Century Gothic"/>
                <a:cs typeface="Century Gothic"/>
                <a:sym typeface="Century Gothic"/>
              </a:rPr>
              <a:t>Neurais</a:t>
            </a:r>
            <a:endParaRPr lang="en-US" sz="5500" b="1" i="1" dirty="0">
              <a:solidFill>
                <a:srgbClr val="FFFF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200"/>
              <a:buFont typeface="Arial"/>
              <a:buNone/>
            </a:pPr>
            <a:r>
              <a:rPr lang="en-US" sz="5500" b="1" i="1" dirty="0" err="1">
                <a:solidFill>
                  <a:srgbClr val="FFFF00"/>
                </a:solidFill>
                <a:latin typeface="Century Gothic"/>
                <a:ea typeface="Century Gothic"/>
                <a:cs typeface="Century Gothic"/>
                <a:sym typeface="Century Gothic"/>
              </a:rPr>
              <a:t>Articiais</a:t>
            </a:r>
            <a:r>
              <a:rPr lang="en-US" sz="5500" b="1" i="1" dirty="0">
                <a:solidFill>
                  <a:srgbClr val="FFFF00"/>
                </a:solidFill>
                <a:latin typeface="Century Gothic"/>
                <a:ea typeface="Century Gothic"/>
                <a:cs typeface="Century Gothic"/>
                <a:sym typeface="Century Gothic"/>
              </a:rPr>
              <a:t>  </a:t>
            </a:r>
            <a:endParaRPr sz="5500" b="0" i="1" u="none" strike="noStrike" cap="none" dirty="0">
              <a:solidFill>
                <a:srgbClr val="FFFF00"/>
              </a:solidFill>
              <a:latin typeface="Century Gothic"/>
              <a:ea typeface="Century Gothic"/>
              <a:cs typeface="Century Gothic"/>
              <a:sym typeface="Century Gothic"/>
            </a:endParaRPr>
          </a:p>
        </p:txBody>
      </p:sp>
      <p:pic>
        <p:nvPicPr>
          <p:cNvPr id="155" name="Google Shape;155;g10a4cd88d6f_0_5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56" name="Google Shape;156;g10a4cd88d6f_0_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9</a:t>
            </a:fld>
            <a:r>
              <a:rPr lang="en-US">
                <a:solidFill>
                  <a:srgbClr val="EA4E60"/>
                </a:solidFill>
              </a:rPr>
              <a:t>]</a:t>
            </a:r>
            <a:endParaRPr>
              <a:solidFill>
                <a:srgbClr val="EA4E60"/>
              </a:solidFill>
            </a:endParaRPr>
          </a:p>
        </p:txBody>
      </p:sp>
      <p:sp>
        <p:nvSpPr>
          <p:cNvPr id="158" name="Google Shape;158;g10a4cd88d6f_0_57"/>
          <p:cNvSpPr txBox="1"/>
          <p:nvPr/>
        </p:nvSpPr>
        <p:spPr>
          <a:xfrm>
            <a:off x="3834625" y="2065900"/>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a:t>
            </a:r>
            <a:endParaRPr sz="1800" b="1" i="1">
              <a:solidFill>
                <a:srgbClr val="FFFF00"/>
              </a:solidFill>
            </a:endParaRPr>
          </a:p>
        </p:txBody>
      </p:sp>
      <p:pic>
        <p:nvPicPr>
          <p:cNvPr id="30724" name="Picture 4" descr="Neural - Free computer icons"/>
          <p:cNvPicPr>
            <a:picLocks noChangeAspect="1" noChangeArrowheads="1"/>
          </p:cNvPicPr>
          <p:nvPr/>
        </p:nvPicPr>
        <p:blipFill>
          <a:blip r:embed="rId4"/>
          <a:srcRect/>
          <a:stretch>
            <a:fillRect/>
          </a:stretch>
        </p:blipFill>
        <p:spPr bwMode="auto">
          <a:xfrm>
            <a:off x="4822226" y="1347030"/>
            <a:ext cx="3181349" cy="3181350"/>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1E48B58A68BE64E9120D347E3E06B3A" ma:contentTypeVersion="17" ma:contentTypeDescription="Crie um novo documento." ma:contentTypeScope="" ma:versionID="24b1a864f8a0a55a83119d37ebcecb88">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1e5738b860885d393c380861e56a036b"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Marcações de imagem"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FD8987-3B94-4EAE-9D5E-C3AD3B08CF95}"/>
</file>

<file path=customXml/itemProps2.xml><?xml version="1.0" encoding="utf-8"?>
<ds:datastoreItem xmlns:ds="http://schemas.openxmlformats.org/officeDocument/2006/customXml" ds:itemID="{B38D9401-E8A0-4727-B36F-A4ED398DCDC5}"/>
</file>

<file path=docProps/app.xml><?xml version="1.0" encoding="utf-8"?>
<Properties xmlns="http://schemas.openxmlformats.org/officeDocument/2006/extended-properties" xmlns:vt="http://schemas.openxmlformats.org/officeDocument/2006/docPropsVTypes">
  <TotalTime>2273</TotalTime>
  <Words>932</Words>
  <Application>Microsoft Office PowerPoint</Application>
  <PresentationFormat>Apresentação na tela (16:9)</PresentationFormat>
  <Paragraphs>319</Paragraphs>
  <Slides>58</Slides>
  <Notes>13</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58</vt:i4>
      </vt:variant>
    </vt:vector>
  </HeadingPairs>
  <TitlesOfParts>
    <vt:vector size="63" baseType="lpstr">
      <vt:lpstr>Arial</vt:lpstr>
      <vt:lpstr>Century Gothic</vt:lpstr>
      <vt:lpstr>Arial Narrow</vt:lpstr>
      <vt:lpstr>Calibri</vt:lpstr>
      <vt:lpstr>Simple Light</vt:lpstr>
      <vt:lpstr>Apresentação do PowerPoint</vt:lpstr>
      <vt:lpstr> </vt:lpstr>
      <vt:lpstr> </vt:lpstr>
      <vt:lpstr> </vt:lpstr>
      <vt:lpstr> </vt:lpstr>
      <vt:lpstr> </vt:lpstr>
      <vt:lpstr> </vt:lpstr>
      <vt:lpstr> </vt:lpstr>
      <vt:lpstr>Apresentação do PowerPoint</vt:lpstr>
      <vt:lpstr> </vt:lpstr>
      <vt:lpstr> </vt:lpstr>
      <vt:lpstr> </vt:lpstr>
      <vt:lpstr> </vt:lpstr>
      <vt:lpstr>Apresentação do PowerPoint</vt:lpstr>
      <vt:lpstr> </vt:lpstr>
      <vt:lpstr> </vt:lpstr>
      <vt:lpstr>Apresentação do PowerPoint</vt:lpstr>
      <vt:lpstr>    Extração de Features:     </vt:lpstr>
      <vt:lpstr> </vt:lpstr>
      <vt:lpstr> </vt:lpstr>
      <vt:lpstr> </vt:lpstr>
      <vt:lpstr> </vt:lpstr>
      <vt:lpstr>Apresentação do PowerPoint</vt:lpstr>
      <vt:lpstr> </vt:lpstr>
      <vt:lpstr>Apresentação do PowerPoint</vt:lpstr>
      <vt:lpstr> </vt:lpstr>
      <vt:lpstr> </vt:lpstr>
      <vt:lpstr> </vt:lpstr>
      <vt:lpstr> </vt:lpstr>
      <vt:lpstr> </vt:lpstr>
      <vt:lpstr>Apresentação do PowerPoint</vt:lpstr>
      <vt:lpstr> </vt:lpstr>
      <vt:lpstr> </vt:lpstr>
      <vt:lpstr> </vt:lpstr>
      <vt:lpstr> </vt:lpstr>
      <vt:lpstr>Apresentação do PowerPoint</vt:lpstr>
      <vt:lpstr> </vt:lpstr>
      <vt:lpstr> </vt:lpstr>
      <vt:lpstr> </vt:lpstr>
      <vt:lpstr> </vt:lpstr>
      <vt:lpstr>Apresentação do PowerPoint</vt:lpstr>
      <vt:lpstr> </vt:lpstr>
      <vt:lpstr> </vt:lpstr>
      <vt:lpstr> </vt:lpstr>
      <vt:lpstr> </vt:lpstr>
      <vt:lpstr> </vt:lpstr>
      <vt:lpstr> </vt:lpstr>
      <vt:lpstr> </vt:lpstr>
      <vt:lpstr> </vt:lpstr>
      <vt:lpstr> </vt:lpstr>
      <vt:lpstr> </vt:lpstr>
      <vt:lpstr> </vt:lpstr>
      <vt:lpstr> </vt:lpstr>
      <vt:lpstr> </vt:lpstr>
      <vt:lpstr> </vt:lpstr>
      <vt:lpstr> </vt:lpstr>
      <vt:lpstr> </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Larissa Mestieri</dc:creator>
  <cp:lastModifiedBy>DIEGO RENAN BRUNO</cp:lastModifiedBy>
  <cp:revision>78</cp:revision>
  <dcterms:modified xsi:type="dcterms:W3CDTF">2023-09-14T19:31:52Z</dcterms:modified>
</cp:coreProperties>
</file>